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808" r:id="rId5"/>
    <p:sldMasterId id="2147483827" r:id="rId6"/>
  </p:sldMasterIdLst>
  <p:notesMasterIdLst>
    <p:notesMasterId r:id="rId55"/>
  </p:notesMasterIdLst>
  <p:handoutMasterIdLst>
    <p:handoutMasterId r:id="rId56"/>
  </p:handoutMasterIdLst>
  <p:sldIdLst>
    <p:sldId id="327" r:id="rId7"/>
    <p:sldId id="330" r:id="rId8"/>
    <p:sldId id="331" r:id="rId9"/>
    <p:sldId id="332" r:id="rId10"/>
    <p:sldId id="298" r:id="rId11"/>
    <p:sldId id="262" r:id="rId12"/>
    <p:sldId id="263" r:id="rId13"/>
    <p:sldId id="299" r:id="rId14"/>
    <p:sldId id="302" r:id="rId15"/>
    <p:sldId id="264" r:id="rId16"/>
    <p:sldId id="266" r:id="rId17"/>
    <p:sldId id="265" r:id="rId18"/>
    <p:sldId id="276" r:id="rId19"/>
    <p:sldId id="303" r:id="rId20"/>
    <p:sldId id="293"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33" r:id="rId52"/>
    <p:sldId id="334"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66" d="100"/>
          <a:sy n="66" d="100"/>
        </p:scale>
        <p:origin x="1710" y="7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commentAuthors" Target="commentAuthor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2064414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809412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095859416"/>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ru-RU" smtClean="0"/>
              <a:t>Образец заголовка</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AAD347D-5ACD-4C99-B74B-A9C85AD731AF}" type="datetimeFigureOut">
              <a:rPr lang="en-US" smtClean="0"/>
              <a:t>6/1/2024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0617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18959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ru-RU" smtClean="0"/>
              <a:t>Образец заголовка</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796027F-7875-4030-9381-8BD8C4F21935}" type="datetimeFigureOut">
              <a:rPr lang="en-US" smtClean="0"/>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933724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613155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141410" y="3073397"/>
            <a:ext cx="4878391" cy="271780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3073397"/>
            <a:ext cx="4875210" cy="271780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6653383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776040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5163848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smtClean="0"/>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7422494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smtClean="0"/>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867048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ru-RU" smtClean="0"/>
              <a:t>Вставка рисунка</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smtClean="0"/>
              <a:pPr/>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501995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ru-RU" smtClean="0"/>
              <a:t>Образец заголовка</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90298CD5-6C1E-4009-B41F-6DF62E31D3BE}" type="datetimeFigureOut">
              <a:rPr lang="en-US" smtClean="0"/>
              <a:pPr/>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8923016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ru-RU" smtClean="0"/>
              <a:t>Образец заголовка</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90298CD5-6C1E-4009-B41F-6DF62E31D3BE}" type="datetimeFigureOut">
              <a:rPr lang="en-US" smtClean="0"/>
              <a:pPr/>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54344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ru-RU" smtClean="0"/>
              <a:t>Образец заголовка</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90298CD5-6C1E-4009-B41F-6DF62E31D3BE}" type="datetimeFigureOut">
              <a:rPr lang="en-US" smtClean="0"/>
              <a:pPr/>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6721141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ru-RU" smtClean="0"/>
              <a:t>Образец заголовка</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3" name="Date Placeholder 2"/>
          <p:cNvSpPr>
            <a:spLocks noGrp="1"/>
          </p:cNvSpPr>
          <p:nvPr>
            <p:ph type="dt" sz="half" idx="10"/>
          </p:nvPr>
        </p:nvSpPr>
        <p:spPr/>
        <p:txBody>
          <a:bodyPr/>
          <a:lstStyle/>
          <a:p>
            <a:fld id="{B61BEF0D-F0BB-DE4B-95CE-6DB70DBA9567}" type="datetimeFigureOut">
              <a:rPr lang="en-US" smtClean="0"/>
              <a:pPr/>
              <a:t>6/1/2024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594054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ru-RU" smtClean="0"/>
              <a:t>Образец заголовка</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smtClean="0"/>
              <a:t>Вставка рисунка</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smtClean="0"/>
              <a:t>Вставка рисунка</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smtClean="0"/>
              <a:t>Вставка рисунка</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3" name="Date Placeholder 2"/>
          <p:cNvSpPr>
            <a:spLocks noGrp="1"/>
          </p:cNvSpPr>
          <p:nvPr>
            <p:ph type="dt" sz="half" idx="10"/>
          </p:nvPr>
        </p:nvSpPr>
        <p:spPr/>
        <p:txBody>
          <a:bodyPr/>
          <a:lstStyle/>
          <a:p>
            <a:fld id="{B61BEF0D-F0BB-DE4B-95CE-6DB70DBA9567}" type="datetimeFigureOut">
              <a:rPr lang="en-US" smtClean="0"/>
              <a:pPr/>
              <a:t>6/1/2024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8287382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6108540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5238181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76109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088416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ru-RU" smtClean="0"/>
              <a:t>Образец заголовка</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AAD347D-5ACD-4C99-B74B-A9C85AD731AF}" type="datetimeFigureOut">
              <a:rPr lang="en-US" smtClean="0"/>
              <a:t>6/1/2024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083360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6606773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ru-RU" smtClean="0"/>
              <a:t>Образец заголовка</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796027F-7875-4030-9381-8BD8C4F21935}" type="datetimeFigureOut">
              <a:rPr lang="en-US" smtClean="0"/>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619288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672512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141410" y="3073397"/>
            <a:ext cx="4878391" cy="271780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3073397"/>
            <a:ext cx="4875210" cy="271780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64148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9384671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06659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smtClean="0"/>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6776392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smtClean="0"/>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605995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ru-RU" smtClean="0"/>
              <a:t>Вставка рисунка</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smtClean="0"/>
              <a:pPr/>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2485153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ru-RU" smtClean="0"/>
              <a:t>Образец заголовка</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smtClean="0"/>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5755684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ru-RU" smtClean="0"/>
              <a:t>Образец заголовка</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smtClean="0"/>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231333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ru-RU" smtClean="0"/>
              <a:t>Образец заголовка</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smtClean="0"/>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875497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ru-RU" smtClean="0"/>
              <a:t>Образец заголовка</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3" name="Date Placeholder 2"/>
          <p:cNvSpPr>
            <a:spLocks noGrp="1"/>
          </p:cNvSpPr>
          <p:nvPr>
            <p:ph type="dt" sz="half" idx="10"/>
          </p:nvPr>
        </p:nvSpPr>
        <p:spPr/>
        <p:txBody>
          <a:bodyPr/>
          <a:lstStyle/>
          <a:p>
            <a:fld id="{B61BEF0D-F0BB-DE4B-95CE-6DB70DBA9567}" type="datetimeFigureOut">
              <a:rPr lang="en-US" smtClean="0"/>
              <a:pPr/>
              <a:t>6/1/2024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1024669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ru-RU" smtClean="0"/>
              <a:t>Образец заголовка</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smtClean="0"/>
              <a:t>Вставка рисунка</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smtClean="0"/>
              <a:t>Вставка рисунка</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smtClean="0"/>
              <a:t>Вставка рисунка</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3" name="Date Placeholder 2"/>
          <p:cNvSpPr>
            <a:spLocks noGrp="1"/>
          </p:cNvSpPr>
          <p:nvPr>
            <p:ph type="dt" sz="half" idx="10"/>
          </p:nvPr>
        </p:nvSpPr>
        <p:spPr/>
        <p:txBody>
          <a:bodyPr/>
          <a:lstStyle/>
          <a:p>
            <a:fld id="{B61BEF0D-F0BB-DE4B-95CE-6DB70DBA9567}" type="datetimeFigureOut">
              <a:rPr lang="en-US" smtClean="0"/>
              <a:pPr/>
              <a:t>6/1/2024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269814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5360142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671204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42421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image" Target="../media/image2.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2.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57" r:id="rId14"/>
    <p:sldLayoutId id="214748375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1">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622283774"/>
      </p:ext>
    </p:extLst>
  </p:cSld>
  <p:clrMap bg1="dk1" tx1="lt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07" r:id="rId19"/>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557889624"/>
      </p:ext>
    </p:extLst>
  </p:cSld>
  <p:clrMap bg1="dk1" tx1="lt1" bg2="dk2" tx2="lt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EvanProbez/FinalAssignment/blob/main/labs_jupyter_spacex_Data_wrangling.ipynb" TargetMode="External"/><Relationship Id="rId2" Type="http://schemas.openxmlformats.org/officeDocument/2006/relationships/image" Target="../media/image5.png"/><Relationship Id="rId1" Type="http://schemas.openxmlformats.org/officeDocument/2006/relationships/slideLayout" Target="../slideLayouts/slideLayout3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vanProbez/FinalAssignment/blob/main/jupyter_labs_eda_dataviz.ipynb" TargetMode="External"/><Relationship Id="rId2" Type="http://schemas.openxmlformats.org/officeDocument/2006/relationships/image" Target="../media/image5.png"/><Relationship Id="rId1" Type="http://schemas.openxmlformats.org/officeDocument/2006/relationships/slideLayout" Target="../slideLayouts/slideLayout33.xml"/><Relationship Id="rId5" Type="http://schemas.openxmlformats.org/officeDocument/2006/relationships/image" Target="../media/image7.png"/><Relationship Id="rId4" Type="http://schemas.openxmlformats.org/officeDocument/2006/relationships/hyperlink" Target="https://github.com/EvanProbez/FinalAssignment/blob/main/labs_jupyter_spacex_Data_wrangling.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vanProbez/FinalAssignment/blob/main/jupyter_labs_eda_sql_coursera_sqllite.ipynb" TargetMode="External"/><Relationship Id="rId2" Type="http://schemas.openxmlformats.org/officeDocument/2006/relationships/image" Target="../media/image5.png"/><Relationship Id="rId1" Type="http://schemas.openxmlformats.org/officeDocument/2006/relationships/slideLayout" Target="../slideLayouts/slideLayout3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vanProbez/FinalAssignment/blob/main/lab_jupyter_launch_site_location.ipynb" TargetMode="External"/><Relationship Id="rId2" Type="http://schemas.openxmlformats.org/officeDocument/2006/relationships/image" Target="../media/image5.png"/><Relationship Id="rId1" Type="http://schemas.openxmlformats.org/officeDocument/2006/relationships/slideLayout" Target="../slideLayouts/slideLayout33.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EvanProbez/FinalAssignment/blob/main/iva_dashboard.py" TargetMode="External"/><Relationship Id="rId2" Type="http://schemas.openxmlformats.org/officeDocument/2006/relationships/image" Target="../media/image5.png"/><Relationship Id="rId1" Type="http://schemas.openxmlformats.org/officeDocument/2006/relationships/slideLayout" Target="../slideLayouts/slideLayout3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EvanProbez/FinalAssignment/blob/main/SpaceX_Machine%20Learning%20Prediction_Part_5.ipynb" TargetMode="External"/><Relationship Id="rId2" Type="http://schemas.openxmlformats.org/officeDocument/2006/relationships/image" Target="../media/image5.png"/><Relationship Id="rId1" Type="http://schemas.openxmlformats.org/officeDocument/2006/relationships/slideLayout" Target="../slideLayouts/slideLayout33.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33.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EvanProbez/FinalAssignment/blob/main/jupyter_labs_spacex_data_collection_api.ipynb" TargetMode="External"/><Relationship Id="rId2" Type="http://schemas.openxmlformats.org/officeDocument/2006/relationships/image" Target="../media/image5.png"/><Relationship Id="rId1" Type="http://schemas.openxmlformats.org/officeDocument/2006/relationships/slideLayout" Target="../slideLayouts/slideLayout3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vanProbez/FinalAssignment/blob/main/jupyter_labs_webscraping.ipynb" TargetMode="External"/><Relationship Id="rId2" Type="http://schemas.openxmlformats.org/officeDocument/2006/relationships/image" Target="../media/image5.png"/><Relationship Id="rId1" Type="http://schemas.openxmlformats.org/officeDocument/2006/relationships/slideLayout" Target="../slideLayouts/slideLayout3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Ivan </a:t>
            </a:r>
            <a:r>
              <a:rPr lang="en-US" dirty="0" err="1" smtClean="0">
                <a:solidFill>
                  <a:schemeClr val="bg2"/>
                </a:solidFill>
                <a:latin typeface="Abadi"/>
                <a:ea typeface="SF Pro" pitchFamily="2" charset="0"/>
                <a:cs typeface="SF Pro" pitchFamily="2" charset="0"/>
              </a:rPr>
              <a:t>Stepanov</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01/06/2024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Овал 5"/>
          <p:cNvSpPr/>
          <p:nvPr/>
        </p:nvSpPr>
        <p:spPr>
          <a:xfrm>
            <a:off x="8321145" y="1531382"/>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the number of launches on each site</a:t>
            </a:r>
          </a:p>
        </p:txBody>
      </p:sp>
      <p:sp>
        <p:nvSpPr>
          <p:cNvPr id="7" name="Овал 6"/>
          <p:cNvSpPr/>
          <p:nvPr/>
        </p:nvSpPr>
        <p:spPr>
          <a:xfrm>
            <a:off x="5368654" y="1531382"/>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Perform EDA and determine training labels</a:t>
            </a:r>
          </a:p>
        </p:txBody>
      </p:sp>
      <p:sp>
        <p:nvSpPr>
          <p:cNvPr id="9" name="Овал 8"/>
          <p:cNvSpPr/>
          <p:nvPr/>
        </p:nvSpPr>
        <p:spPr>
          <a:xfrm>
            <a:off x="5368353" y="3150907"/>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Calculate the number and occurrence of each orbit</a:t>
            </a:r>
          </a:p>
        </p:txBody>
      </p:sp>
      <p:sp>
        <p:nvSpPr>
          <p:cNvPr id="10" name="Овал 9"/>
          <p:cNvSpPr/>
          <p:nvPr/>
        </p:nvSpPr>
        <p:spPr>
          <a:xfrm>
            <a:off x="8306742" y="3178799"/>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Exporting the data to CSV file</a:t>
            </a:r>
          </a:p>
        </p:txBody>
      </p:sp>
      <p:sp>
        <p:nvSpPr>
          <p:cNvPr id="11" name="Овал 10"/>
          <p:cNvSpPr/>
          <p:nvPr/>
        </p:nvSpPr>
        <p:spPr>
          <a:xfrm>
            <a:off x="8321145" y="4772345"/>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Calculate the number and occurence of mission outcome of the orbits</a:t>
            </a:r>
          </a:p>
        </p:txBody>
      </p:sp>
      <p:sp>
        <p:nvSpPr>
          <p:cNvPr id="12" name="Овал 11"/>
          <p:cNvSpPr/>
          <p:nvPr/>
        </p:nvSpPr>
        <p:spPr>
          <a:xfrm>
            <a:off x="5368352" y="4772346"/>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Create a landing outcome label from Outcome column</a:t>
            </a:r>
          </a:p>
        </p:txBody>
      </p:sp>
      <p:sp>
        <p:nvSpPr>
          <p:cNvPr id="2" name="Прямоугольник 1"/>
          <p:cNvSpPr/>
          <p:nvPr/>
        </p:nvSpPr>
        <p:spPr>
          <a:xfrm>
            <a:off x="1176045" y="4720430"/>
            <a:ext cx="1507144" cy="646331"/>
          </a:xfrm>
          <a:prstGeom prst="rect">
            <a:avLst/>
          </a:prstGeom>
        </p:spPr>
        <p:txBody>
          <a:bodyPr wrap="none">
            <a:spAutoFit/>
          </a:bodyPr>
          <a:lstStyle/>
          <a:p>
            <a:r>
              <a:rPr lang="en-US" sz="3600" dirty="0">
                <a:hlinkClick r:id="rId3"/>
              </a:rPr>
              <a:t>GitHub</a:t>
            </a:r>
            <a:endParaRPr lang="en-US" sz="3600" dirty="0"/>
          </a:p>
        </p:txBody>
      </p:sp>
      <p:pic>
        <p:nvPicPr>
          <p:cNvPr id="13" name="Рисунок 12">
            <a:hlinkClick r:id="rId3"/>
          </p:cNvPr>
          <p:cNvPicPr>
            <a:picLocks noChangeAspect="1"/>
          </p:cNvPicPr>
          <p:nvPr/>
        </p:nvPicPr>
        <p:blipFill>
          <a:blip r:embed="rId4"/>
          <a:stretch>
            <a:fillRect/>
          </a:stretch>
        </p:blipFill>
        <p:spPr>
          <a:xfrm>
            <a:off x="2831927" y="4648236"/>
            <a:ext cx="682600" cy="718525"/>
          </a:xfrm>
          <a:prstGeom prst="rect">
            <a:avLst/>
          </a:prstGeom>
          <a:ln w="19050">
            <a:solidFill>
              <a:schemeClr val="tx1"/>
            </a:solidFill>
          </a:ln>
        </p:spPr>
      </p:pic>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12466" y="1346200"/>
            <a:ext cx="10337800" cy="5081588"/>
          </a:xfrm>
          <a:prstGeom prst="rect">
            <a:avLst/>
          </a:prstGeom>
        </p:spPr>
        <p:txBody>
          <a:bodyPr lIns="91440" tIns="45720" rIns="91440" bIns="45720" anchor="t">
            <a:normAutofit lnSpcReduction="10000"/>
          </a:bodyPr>
          <a:lstStyle/>
          <a:p>
            <a:pPr marL="0" indent="0">
              <a:buNone/>
            </a:pPr>
            <a:r>
              <a:rPr lang="en-US" sz="2000" dirty="0">
                <a:solidFill>
                  <a:schemeClr val="bg1"/>
                </a:solidFill>
              </a:rPr>
              <a:t>The charts were selected to visually explore different aspects of the </a:t>
            </a:r>
            <a:r>
              <a:rPr lang="en-US" sz="2000" dirty="0" err="1">
                <a:solidFill>
                  <a:schemeClr val="bg1"/>
                </a:solidFill>
              </a:rPr>
              <a:t>SpaceX</a:t>
            </a:r>
            <a:r>
              <a:rPr lang="en-US" sz="2000" dirty="0">
                <a:solidFill>
                  <a:schemeClr val="bg1"/>
                </a:solidFill>
              </a:rPr>
              <a:t> launch data and derive insights. </a:t>
            </a:r>
            <a:endParaRPr lang="en-US" sz="2000" dirty="0" smtClean="0">
              <a:solidFill>
                <a:schemeClr val="bg1"/>
              </a:solidFill>
            </a:endParaRPr>
          </a:p>
          <a:p>
            <a:pPr marL="0" indent="0">
              <a:buNone/>
            </a:pPr>
            <a:r>
              <a:rPr lang="en-US" sz="2000" dirty="0" smtClean="0">
                <a:solidFill>
                  <a:schemeClr val="bg1"/>
                </a:solidFill>
              </a:rPr>
              <a:t>1</a:t>
            </a:r>
            <a:r>
              <a:rPr lang="en-US" sz="2000" dirty="0">
                <a:solidFill>
                  <a:schemeClr val="bg1"/>
                </a:solidFill>
              </a:rPr>
              <a:t>. Flight Number vs. Payload Mass: To observe trends over time, distinguishing between successful and unsuccessful ﬂights.</a:t>
            </a:r>
          </a:p>
          <a:p>
            <a:pPr marL="0" indent="0">
              <a:buNone/>
            </a:pPr>
            <a:r>
              <a:rPr lang="en-US" sz="2000" dirty="0">
                <a:solidFill>
                  <a:schemeClr val="bg1"/>
                </a:solidFill>
              </a:rPr>
              <a:t>2. Flight Number vs. Launch Site: To compare launch distributions across sites, highlighting success outcomes.</a:t>
            </a:r>
          </a:p>
          <a:p>
            <a:pPr marL="0" indent="0">
              <a:buNone/>
            </a:pPr>
            <a:r>
              <a:rPr lang="en-US" sz="2000" dirty="0">
                <a:solidFill>
                  <a:schemeClr val="bg1"/>
                </a:solidFill>
              </a:rPr>
              <a:t>3. Payload vs. Launch Site: To analyze payload distribution and its impact on launch outcomes across sites.</a:t>
            </a:r>
          </a:p>
          <a:p>
            <a:pPr marL="0" indent="0">
              <a:buNone/>
            </a:pPr>
            <a:r>
              <a:rPr lang="en-US" sz="2000" dirty="0">
                <a:solidFill>
                  <a:schemeClr val="bg1"/>
                </a:solidFill>
              </a:rPr>
              <a:t>4. Success Rate of Each Orbit: To compare success rates across different orbit types.</a:t>
            </a:r>
          </a:p>
          <a:p>
            <a:pPr marL="0" indent="0">
              <a:buNone/>
            </a:pPr>
            <a:r>
              <a:rPr lang="en-US" sz="2000" dirty="0">
                <a:solidFill>
                  <a:schemeClr val="bg1"/>
                </a:solidFill>
              </a:rPr>
              <a:t>5. Flight Number vs. Orbit: To examine orbit success rates over time.</a:t>
            </a:r>
          </a:p>
          <a:p>
            <a:pPr marL="0" indent="0">
              <a:buNone/>
            </a:pPr>
            <a:r>
              <a:rPr lang="en-US" sz="2000" dirty="0">
                <a:solidFill>
                  <a:schemeClr val="bg1"/>
                </a:solidFill>
              </a:rPr>
              <a:t>6. Payload Mass vs. Orbit: To explore the relationship between payload mass and orbit success.</a:t>
            </a:r>
          </a:p>
          <a:p>
            <a:pPr marL="0" indent="0">
              <a:buNone/>
            </a:pPr>
            <a:r>
              <a:rPr lang="en-US" sz="2000" dirty="0">
                <a:solidFill>
                  <a:schemeClr val="bg1"/>
                </a:solidFill>
              </a:rPr>
              <a:t>7. Mean Success Rate by Year: To visualize trends in launch success rates over time.</a:t>
            </a:r>
            <a:endParaRPr lang="en-US" sz="2000" dirty="0">
              <a:solidFill>
                <a:schemeClr val="bg1"/>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Прямоугольник 1"/>
          <p:cNvSpPr/>
          <p:nvPr/>
        </p:nvSpPr>
        <p:spPr>
          <a:xfrm>
            <a:off x="1690014" y="6287140"/>
            <a:ext cx="1715534" cy="646331"/>
          </a:xfrm>
          <a:prstGeom prst="rect">
            <a:avLst/>
          </a:prstGeom>
        </p:spPr>
        <p:txBody>
          <a:bodyPr wrap="none">
            <a:spAutoFit/>
          </a:bodyPr>
          <a:lstStyle/>
          <a:p>
            <a:r>
              <a:rPr lang="en-US" sz="3600" dirty="0" smtClean="0">
                <a:hlinkClick r:id="rId3"/>
              </a:rPr>
              <a:t>GitHub</a:t>
            </a:r>
            <a:r>
              <a:rPr lang="en-US" sz="3600" dirty="0" smtClean="0"/>
              <a:t>  </a:t>
            </a:r>
            <a:endParaRPr lang="en-US" sz="3600" dirty="0"/>
          </a:p>
        </p:txBody>
      </p:sp>
      <p:pic>
        <p:nvPicPr>
          <p:cNvPr id="6" name="Рисунок 5">
            <a:hlinkClick r:id="rId4"/>
          </p:cNvPr>
          <p:cNvPicPr>
            <a:picLocks noChangeAspect="1"/>
          </p:cNvPicPr>
          <p:nvPr/>
        </p:nvPicPr>
        <p:blipFill>
          <a:blip r:embed="rId5"/>
          <a:stretch>
            <a:fillRect/>
          </a:stretch>
        </p:blipFill>
        <p:spPr>
          <a:xfrm>
            <a:off x="3405548" y="6287140"/>
            <a:ext cx="493903" cy="519897"/>
          </a:xfrm>
          <a:prstGeom prst="rect">
            <a:avLst/>
          </a:prstGeom>
          <a:ln w="19050">
            <a:solidFill>
              <a:schemeClr val="tx1"/>
            </a:solidFill>
          </a:ln>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45028" y="1605775"/>
            <a:ext cx="9745663" cy="4351338"/>
          </a:xfrm>
          <a:prstGeom prst="rect">
            <a:avLst/>
          </a:prstGeom>
        </p:spPr>
        <p:txBody>
          <a:bodyPr lIns="91440" tIns="45720" rIns="91440" bIns="45720" anchor="t">
            <a:normAutofit fontScale="92500" lnSpcReduction="10000"/>
          </a:bodyPr>
          <a:lstStyle/>
          <a:p>
            <a:r>
              <a:rPr lang="en-US" sz="1800" dirty="0" smtClean="0">
                <a:solidFill>
                  <a:schemeClr val="bg1"/>
                </a:solidFill>
              </a:rPr>
              <a:t>There </a:t>
            </a:r>
            <a:r>
              <a:rPr lang="en-US" sz="1800" dirty="0">
                <a:solidFill>
                  <a:schemeClr val="bg1"/>
                </a:solidFill>
              </a:rPr>
              <a:t>are 4 distinct landing sites: CCAFS LC-40, VAFB SLC-4E, KSC LC-39A, CCAFS SLC-40</a:t>
            </a:r>
          </a:p>
          <a:p>
            <a:r>
              <a:rPr lang="en-US" sz="1800" dirty="0" smtClean="0">
                <a:solidFill>
                  <a:schemeClr val="bg1"/>
                </a:solidFill>
              </a:rPr>
              <a:t>The </a:t>
            </a:r>
            <a:r>
              <a:rPr lang="en-US" sz="1800" dirty="0">
                <a:solidFill>
                  <a:schemeClr val="bg1"/>
                </a:solidFill>
              </a:rPr>
              <a:t>total payload mass carried by boosters launched by NASA (CRS): 45596 kg</a:t>
            </a:r>
          </a:p>
          <a:p>
            <a:r>
              <a:rPr lang="en-US" sz="1800" dirty="0" smtClean="0">
                <a:solidFill>
                  <a:schemeClr val="bg1"/>
                </a:solidFill>
              </a:rPr>
              <a:t>An </a:t>
            </a:r>
            <a:r>
              <a:rPr lang="en-US" sz="1800" dirty="0">
                <a:solidFill>
                  <a:schemeClr val="bg1"/>
                </a:solidFill>
              </a:rPr>
              <a:t>average payload mass carried by booster version F9 v1.1: 2534.6667 kg</a:t>
            </a:r>
          </a:p>
          <a:p>
            <a:r>
              <a:rPr lang="en-US" sz="1800" dirty="0" smtClean="0">
                <a:solidFill>
                  <a:schemeClr val="bg1"/>
                </a:solidFill>
              </a:rPr>
              <a:t>The </a:t>
            </a:r>
            <a:r>
              <a:rPr lang="en-US" sz="1800" dirty="0">
                <a:solidFill>
                  <a:schemeClr val="bg1"/>
                </a:solidFill>
              </a:rPr>
              <a:t>date when the ﬁrst successful landing outcome in ground pad was achieved: 2015-12-22</a:t>
            </a:r>
          </a:p>
          <a:p>
            <a:r>
              <a:rPr lang="en-US" sz="1800" dirty="0" smtClean="0">
                <a:solidFill>
                  <a:schemeClr val="bg1"/>
                </a:solidFill>
              </a:rPr>
              <a:t>The </a:t>
            </a:r>
            <a:r>
              <a:rPr lang="en-US" sz="1800" dirty="0">
                <a:solidFill>
                  <a:schemeClr val="bg1"/>
                </a:solidFill>
              </a:rPr>
              <a:t>names of the boosters which have success in drone ship and have payload mass greater than 4000 but less than 6000: F9 FT B1022, F9 FT B1026, F9 FT B1021.2, F9 FT B1031.2</a:t>
            </a:r>
          </a:p>
          <a:p>
            <a:r>
              <a:rPr lang="en-US" sz="1800" dirty="0" smtClean="0">
                <a:solidFill>
                  <a:schemeClr val="bg1"/>
                </a:solidFill>
              </a:rPr>
              <a:t>There </a:t>
            </a:r>
            <a:r>
              <a:rPr lang="en-US" sz="1800" dirty="0">
                <a:solidFill>
                  <a:schemeClr val="bg1"/>
                </a:solidFill>
              </a:rPr>
              <a:t>are 100 successful mission outcomes and 1 failure</a:t>
            </a:r>
          </a:p>
          <a:p>
            <a:r>
              <a:rPr lang="en-US" sz="1800" dirty="0" smtClean="0">
                <a:solidFill>
                  <a:schemeClr val="bg1"/>
                </a:solidFill>
              </a:rPr>
              <a:t>There </a:t>
            </a:r>
            <a:r>
              <a:rPr lang="en-US" sz="1800" dirty="0">
                <a:solidFill>
                  <a:schemeClr val="bg1"/>
                </a:solidFill>
              </a:rPr>
              <a:t>are 12 booster versions which have carried the maximum payload mass 15600 kg.</a:t>
            </a:r>
          </a:p>
          <a:p>
            <a:r>
              <a:rPr lang="en-US" sz="1800" dirty="0" smtClean="0">
                <a:solidFill>
                  <a:schemeClr val="bg1"/>
                </a:solidFill>
              </a:rPr>
              <a:t>There </a:t>
            </a:r>
            <a:r>
              <a:rPr lang="en-US" sz="1800" dirty="0">
                <a:solidFill>
                  <a:schemeClr val="bg1"/>
                </a:solidFill>
              </a:rPr>
              <a:t>are 2 records which have failure (drone ship) landing outcome in 2015</a:t>
            </a:r>
          </a:p>
          <a:p>
            <a:r>
              <a:rPr lang="en-US" sz="1800" dirty="0" smtClean="0">
                <a:solidFill>
                  <a:schemeClr val="bg1"/>
                </a:solidFill>
              </a:rPr>
              <a:t> </a:t>
            </a:r>
            <a:r>
              <a:rPr lang="en-US" sz="1800" dirty="0">
                <a:solidFill>
                  <a:schemeClr val="bg1"/>
                </a:solidFill>
              </a:rPr>
              <a:t>In the period from 2010-06-04 to 2017-03-20, there were 9 successful landings on the ground and 5 unsuccessful landings on the drone ship</a:t>
            </a:r>
          </a:p>
          <a:p>
            <a:endParaRPr lang="en-US" sz="1800" dirty="0">
              <a:solidFill>
                <a:schemeClr val="bg1"/>
              </a:solidFill>
            </a:endParaRPr>
          </a:p>
          <a:p>
            <a:endParaRPr lang="en-US" sz="1800" dirty="0">
              <a:solidFill>
                <a:schemeClr val="bg1"/>
              </a:solidFill>
            </a:endParaRPr>
          </a:p>
          <a:p>
            <a:endParaRPr lang="en-US" sz="1800" dirty="0">
              <a:solidFill>
                <a:schemeClr val="bg1"/>
              </a:solidFill>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Прямоугольник 5"/>
          <p:cNvSpPr/>
          <p:nvPr/>
        </p:nvSpPr>
        <p:spPr>
          <a:xfrm>
            <a:off x="2076297" y="6118036"/>
            <a:ext cx="1715534" cy="646331"/>
          </a:xfrm>
          <a:prstGeom prst="rect">
            <a:avLst/>
          </a:prstGeom>
        </p:spPr>
        <p:txBody>
          <a:bodyPr wrap="none">
            <a:spAutoFit/>
          </a:bodyPr>
          <a:lstStyle/>
          <a:p>
            <a:r>
              <a:rPr lang="en-US" sz="3600" dirty="0" smtClean="0">
                <a:hlinkClick r:id="rId3"/>
              </a:rPr>
              <a:t>GitHub</a:t>
            </a:r>
            <a:r>
              <a:rPr lang="en-US" sz="3600" dirty="0" smtClean="0"/>
              <a:t>  </a:t>
            </a:r>
            <a:endParaRPr lang="en-US" sz="3600" dirty="0"/>
          </a:p>
        </p:txBody>
      </p:sp>
      <p:pic>
        <p:nvPicPr>
          <p:cNvPr id="7" name="Рисунок 6">
            <a:hlinkClick r:id="rId3"/>
          </p:cNvPr>
          <p:cNvPicPr>
            <a:picLocks noChangeAspect="1"/>
          </p:cNvPicPr>
          <p:nvPr/>
        </p:nvPicPr>
        <p:blipFill>
          <a:blip r:embed="rId4"/>
          <a:stretch>
            <a:fillRect/>
          </a:stretch>
        </p:blipFill>
        <p:spPr>
          <a:xfrm>
            <a:off x="4372403" y="6118036"/>
            <a:ext cx="482283" cy="507665"/>
          </a:xfrm>
          <a:prstGeom prst="rect">
            <a:avLst/>
          </a:prstGeom>
          <a:ln w="19050">
            <a:solidFill>
              <a:schemeClr val="tx1"/>
            </a:solidFill>
          </a:ln>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28261" y="1534432"/>
            <a:ext cx="10515600" cy="4351337"/>
          </a:xfrm>
          <a:prstGeom prst="rect">
            <a:avLst/>
          </a:prstGeom>
        </p:spPr>
        <p:txBody>
          <a:bodyPr>
            <a:noAutofit/>
          </a:bodyPr>
          <a:lstStyle/>
          <a:p>
            <a:pPr marL="0" indent="0">
              <a:buNone/>
            </a:pPr>
            <a:r>
              <a:rPr lang="en-US" sz="1400" dirty="0">
                <a:solidFill>
                  <a:schemeClr val="bg1"/>
                </a:solidFill>
              </a:rPr>
              <a:t>In the data visualization process using Folium, various map objects such as markers, circles, and lines were created and added to the map to provide a clear and informative visualization of </a:t>
            </a:r>
            <a:r>
              <a:rPr lang="en-US" sz="1400" dirty="0" err="1">
                <a:solidFill>
                  <a:schemeClr val="bg1"/>
                </a:solidFill>
              </a:rPr>
              <a:t>SpaceX</a:t>
            </a:r>
            <a:r>
              <a:rPr lang="en-US" sz="1400" dirty="0">
                <a:solidFill>
                  <a:schemeClr val="bg1"/>
                </a:solidFill>
              </a:rPr>
              <a:t> launch data. Here is a summary of each object:</a:t>
            </a:r>
          </a:p>
          <a:p>
            <a:pPr marL="0" indent="0">
              <a:buNone/>
            </a:pPr>
            <a:r>
              <a:rPr lang="en-US" sz="1400" dirty="0">
                <a:solidFill>
                  <a:schemeClr val="bg1"/>
                </a:solidFill>
              </a:rPr>
              <a:t>● Markers for launch sites:</a:t>
            </a:r>
          </a:p>
          <a:p>
            <a:pPr marL="0" indent="0">
              <a:buNone/>
            </a:pPr>
            <a:r>
              <a:rPr lang="en-US" sz="1400" dirty="0">
                <a:solidFill>
                  <a:schemeClr val="bg1"/>
                </a:solidFill>
              </a:rPr>
              <a:t>- Added markers for each </a:t>
            </a:r>
            <a:r>
              <a:rPr lang="en-US" sz="1400" dirty="0" err="1">
                <a:solidFill>
                  <a:schemeClr val="bg1"/>
                </a:solidFill>
              </a:rPr>
              <a:t>SpaceX</a:t>
            </a:r>
            <a:r>
              <a:rPr lang="en-US" sz="1400" dirty="0">
                <a:solidFill>
                  <a:schemeClr val="bg1"/>
                </a:solidFill>
              </a:rPr>
              <a:t> launch site to clearly indicate the geographical locations of all launch sites on the map, allowing for easy identiﬁcation and comparison.</a:t>
            </a:r>
          </a:p>
          <a:p>
            <a:pPr marL="0" indent="0">
              <a:buNone/>
            </a:pPr>
            <a:r>
              <a:rPr lang="en-US" sz="1400" dirty="0">
                <a:solidFill>
                  <a:schemeClr val="bg1"/>
                </a:solidFill>
              </a:rPr>
              <a:t>● Marked the success/failed launches for each site:</a:t>
            </a:r>
          </a:p>
          <a:p>
            <a:pPr marL="0" indent="0">
              <a:buNone/>
            </a:pPr>
            <a:r>
              <a:rPr lang="en-US" sz="1400" dirty="0">
                <a:solidFill>
                  <a:schemeClr val="bg1"/>
                </a:solidFill>
              </a:rPr>
              <a:t>- Added markers for each launch at the respective launch sites, color-coded by success (e.g., green for success, red for failure) to provide a visual representation of the outcome of launches at each site, making it easy to see patterns of success and failure geographically.</a:t>
            </a:r>
          </a:p>
          <a:p>
            <a:pPr marL="0" indent="0">
              <a:buNone/>
            </a:pPr>
            <a:r>
              <a:rPr lang="en-US" sz="1400" dirty="0">
                <a:solidFill>
                  <a:schemeClr val="bg1"/>
                </a:solidFill>
              </a:rPr>
              <a:t>● Calculated the distances between a launch site to its proximities:</a:t>
            </a:r>
          </a:p>
          <a:p>
            <a:pPr marL="0" indent="0">
              <a:buNone/>
            </a:pPr>
            <a:r>
              <a:rPr lang="en-US" sz="1400" dirty="0">
                <a:solidFill>
                  <a:schemeClr val="bg1"/>
                </a:solidFill>
              </a:rPr>
              <a:t>- Added circles around each launch site to indicate proximity ranges to visually represent areas around each launch site, helping to understand the geographical spread and potential impact areas.</a:t>
            </a:r>
          </a:p>
          <a:p>
            <a:pPr marL="0" indent="0">
              <a:buNone/>
            </a:pPr>
            <a:r>
              <a:rPr lang="en-US" sz="1400" dirty="0">
                <a:solidFill>
                  <a:schemeClr val="bg1"/>
                </a:solidFill>
              </a:rPr>
              <a:t>- Added lines between the launch sites and the nearest highway, railway, city have been added to indicate distances to provide a visual assessment of the distances from the launch sites to signiﬁcant objects, </a:t>
            </a:r>
            <a:endParaRPr lang="en-US" sz="1400" dirty="0">
              <a:solidFill>
                <a:schemeClr val="bg1"/>
              </a:solidFil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Прямоугольник 5"/>
          <p:cNvSpPr/>
          <p:nvPr/>
        </p:nvSpPr>
        <p:spPr>
          <a:xfrm>
            <a:off x="1289519" y="5993165"/>
            <a:ext cx="1611339" cy="646331"/>
          </a:xfrm>
          <a:prstGeom prst="rect">
            <a:avLst/>
          </a:prstGeom>
        </p:spPr>
        <p:txBody>
          <a:bodyPr wrap="none">
            <a:spAutoFit/>
          </a:bodyPr>
          <a:lstStyle/>
          <a:p>
            <a:r>
              <a:rPr lang="en-US" sz="3600" dirty="0">
                <a:hlinkClick r:id="rId3"/>
              </a:rPr>
              <a:t>GitHub</a:t>
            </a:r>
            <a:r>
              <a:rPr lang="en-US" sz="3600" dirty="0"/>
              <a:t> </a:t>
            </a:r>
            <a:endParaRPr lang="ru-RU" sz="3600" dirty="0"/>
          </a:p>
        </p:txBody>
      </p:sp>
      <p:pic>
        <p:nvPicPr>
          <p:cNvPr id="7" name="Рисунок 6">
            <a:hlinkClick r:id="rId3"/>
          </p:cNvPr>
          <p:cNvPicPr>
            <a:picLocks noChangeAspect="1"/>
          </p:cNvPicPr>
          <p:nvPr/>
        </p:nvPicPr>
        <p:blipFill>
          <a:blip r:embed="rId4"/>
          <a:stretch>
            <a:fillRect/>
          </a:stretch>
        </p:blipFill>
        <p:spPr>
          <a:xfrm>
            <a:off x="3075529" y="5957069"/>
            <a:ext cx="682600" cy="718525"/>
          </a:xfrm>
          <a:prstGeom prst="rect">
            <a:avLst/>
          </a:prstGeom>
          <a:ln w="19050">
            <a:solidFill>
              <a:schemeClr val="tx1"/>
            </a:solidFill>
          </a:ln>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01747" y="1674813"/>
            <a:ext cx="9745663" cy="4351337"/>
          </a:xfrm>
          <a:prstGeom prst="rect">
            <a:avLst/>
          </a:prstGeom>
        </p:spPr>
        <p:txBody>
          <a:bodyPr vert="horz" lIns="91440" tIns="45720" rIns="91440" bIns="45720" rtlCol="0" anchor="t">
            <a:normAutofit fontScale="77500" lnSpcReduction="20000"/>
          </a:bodyPr>
          <a:lstStyle/>
          <a:p>
            <a:r>
              <a:rPr lang="en-US" dirty="0" smtClean="0">
                <a:solidFill>
                  <a:schemeClr val="bg1"/>
                </a:solidFill>
              </a:rPr>
              <a:t>Added dropdown menu for "All sites" and individual launch sites to provide ﬂexibility in the data being viewed, allowing users to focus on overall trends or drill down into speciﬁc launch sites for detailed analysis.</a:t>
            </a:r>
          </a:p>
          <a:p>
            <a:r>
              <a:rPr lang="en-US" dirty="0" smtClean="0">
                <a:solidFill>
                  <a:schemeClr val="bg1"/>
                </a:solidFill>
              </a:rPr>
              <a:t>● Added a pie chart for the selected launch site (there is an option for all sites) to give a clear visual representation of the success ratio, helping users quickly grasp the performance of </a:t>
            </a:r>
            <a:r>
              <a:rPr lang="en-US" dirty="0" err="1" smtClean="0">
                <a:solidFill>
                  <a:schemeClr val="bg1"/>
                </a:solidFill>
              </a:rPr>
              <a:t>SpaceX</a:t>
            </a:r>
            <a:r>
              <a:rPr lang="en-US" dirty="0" smtClean="0">
                <a:solidFill>
                  <a:schemeClr val="bg1"/>
                </a:solidFill>
              </a:rPr>
              <a:t> launches either in aggregate or at speciﬁc sites.</a:t>
            </a:r>
          </a:p>
          <a:p>
            <a:r>
              <a:rPr lang="en-US" dirty="0" smtClean="0">
                <a:solidFill>
                  <a:schemeClr val="bg1"/>
                </a:solidFill>
              </a:rPr>
              <a:t>● Payload Mass Range Slider: Added a range slider for payload mass from 0 to 10,000 kg to enable detailed analysis of how payload mass affects launch success, allowing users to investigate speciﬁc payload ranges and their corresponding outcomes.</a:t>
            </a:r>
          </a:p>
          <a:p>
            <a:r>
              <a:rPr lang="en-US" dirty="0" smtClean="0">
                <a:solidFill>
                  <a:schemeClr val="bg1"/>
                </a:solidFill>
              </a:rPr>
              <a:t>● Added a scatter plot for Payload Mass vs Success that updates dynamically based on the selected launch site and payload mass range, with different colors for different booster versions. This helps in visually exploring the relationship between payload mass and launch success, and understanding how different factors inﬂuence the success of launches.</a:t>
            </a:r>
          </a:p>
          <a:p>
            <a:pPr marL="0" indent="0">
              <a:buNone/>
            </a:pPr>
            <a:endParaRPr lang="en-US" dirty="0">
              <a:solidFill>
                <a:schemeClr val="bg1"/>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Прямоугольник 1"/>
          <p:cNvSpPr/>
          <p:nvPr/>
        </p:nvSpPr>
        <p:spPr>
          <a:xfrm>
            <a:off x="1487189" y="5985342"/>
            <a:ext cx="1507144" cy="646331"/>
          </a:xfrm>
          <a:prstGeom prst="rect">
            <a:avLst/>
          </a:prstGeom>
        </p:spPr>
        <p:txBody>
          <a:bodyPr wrap="none">
            <a:spAutoFit/>
          </a:bodyPr>
          <a:lstStyle/>
          <a:p>
            <a:r>
              <a:rPr lang="en-US" sz="3600" dirty="0">
                <a:hlinkClick r:id="rId3"/>
              </a:rPr>
              <a:t>GitHub</a:t>
            </a:r>
            <a:endParaRPr lang="ru-RU" sz="3600" dirty="0"/>
          </a:p>
        </p:txBody>
      </p:sp>
      <p:pic>
        <p:nvPicPr>
          <p:cNvPr id="6" name="Рисунок 5">
            <a:hlinkClick r:id="rId3"/>
          </p:cNvPr>
          <p:cNvPicPr>
            <a:picLocks noChangeAspect="1"/>
          </p:cNvPicPr>
          <p:nvPr/>
        </p:nvPicPr>
        <p:blipFill>
          <a:blip r:embed="rId4"/>
          <a:stretch>
            <a:fillRect/>
          </a:stretch>
        </p:blipFill>
        <p:spPr>
          <a:xfrm>
            <a:off x="3179775" y="5919268"/>
            <a:ext cx="682600" cy="718525"/>
          </a:xfrm>
          <a:prstGeom prst="rect">
            <a:avLst/>
          </a:prstGeom>
          <a:ln w="19050">
            <a:solidFill>
              <a:schemeClr val="tx1"/>
            </a:solidFill>
          </a:ln>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Овал 5"/>
          <p:cNvSpPr/>
          <p:nvPr/>
        </p:nvSpPr>
        <p:spPr>
          <a:xfrm>
            <a:off x="8321145" y="1531382"/>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Standardizing the data with StandardScaler</a:t>
            </a:r>
          </a:p>
        </p:txBody>
      </p:sp>
      <p:sp>
        <p:nvSpPr>
          <p:cNvPr id="7" name="Овал 6"/>
          <p:cNvSpPr/>
          <p:nvPr/>
        </p:nvSpPr>
        <p:spPr>
          <a:xfrm>
            <a:off x="5368654" y="1531382"/>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Creating a </a:t>
            </a:r>
            <a:r>
              <a:rPr lang="en-US" dirty="0" err="1"/>
              <a:t>Numpy</a:t>
            </a:r>
            <a:r>
              <a:rPr lang="en-US" dirty="0"/>
              <a:t> array from the “Class” column</a:t>
            </a:r>
          </a:p>
        </p:txBody>
      </p:sp>
      <p:sp>
        <p:nvSpPr>
          <p:cNvPr id="8" name="Овал 7"/>
          <p:cNvSpPr/>
          <p:nvPr/>
        </p:nvSpPr>
        <p:spPr>
          <a:xfrm>
            <a:off x="5368353" y="3150907"/>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Splitting data into training and testing sets</a:t>
            </a:r>
          </a:p>
        </p:txBody>
      </p:sp>
      <p:sp>
        <p:nvSpPr>
          <p:cNvPr id="9" name="Овал 8"/>
          <p:cNvSpPr/>
          <p:nvPr/>
        </p:nvSpPr>
        <p:spPr>
          <a:xfrm>
            <a:off x="8306742" y="3178799"/>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Finding the model performs best with a highest performance across all evaluation metrics</a:t>
            </a:r>
          </a:p>
        </p:txBody>
      </p:sp>
      <p:sp>
        <p:nvSpPr>
          <p:cNvPr id="10" name="Овал 9"/>
          <p:cNvSpPr/>
          <p:nvPr/>
        </p:nvSpPr>
        <p:spPr>
          <a:xfrm>
            <a:off x="8321145" y="4772345"/>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Applying GridSearchCV for finding the best parameters of each model</a:t>
            </a:r>
          </a:p>
        </p:txBody>
      </p:sp>
      <p:sp>
        <p:nvSpPr>
          <p:cNvPr id="11" name="Овал 10"/>
          <p:cNvSpPr/>
          <p:nvPr/>
        </p:nvSpPr>
        <p:spPr>
          <a:xfrm>
            <a:off x="5368352" y="4772346"/>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Developing 4 machine learning classification models: Logistic Regression, SVM, Decision Tree, KNN</a:t>
            </a:r>
          </a:p>
        </p:txBody>
      </p:sp>
      <p:sp>
        <p:nvSpPr>
          <p:cNvPr id="2" name="Прямоугольник 1"/>
          <p:cNvSpPr/>
          <p:nvPr/>
        </p:nvSpPr>
        <p:spPr>
          <a:xfrm>
            <a:off x="1049045" y="5533893"/>
            <a:ext cx="1507144" cy="646331"/>
          </a:xfrm>
          <a:prstGeom prst="rect">
            <a:avLst/>
          </a:prstGeom>
        </p:spPr>
        <p:txBody>
          <a:bodyPr wrap="none">
            <a:spAutoFit/>
          </a:bodyPr>
          <a:lstStyle/>
          <a:p>
            <a:r>
              <a:rPr lang="en-US" sz="3600" dirty="0">
                <a:hlinkClick r:id="rId3"/>
              </a:rPr>
              <a:t>GitHub</a:t>
            </a:r>
            <a:endParaRPr lang="ru-RU" sz="3600" dirty="0"/>
          </a:p>
        </p:txBody>
      </p:sp>
      <p:pic>
        <p:nvPicPr>
          <p:cNvPr id="12" name="Рисунок 11">
            <a:hlinkClick r:id="rId3"/>
          </p:cNvPr>
          <p:cNvPicPr>
            <a:picLocks noChangeAspect="1"/>
          </p:cNvPicPr>
          <p:nvPr/>
        </p:nvPicPr>
        <p:blipFill>
          <a:blip r:embed="rId4"/>
          <a:stretch>
            <a:fillRect/>
          </a:stretch>
        </p:blipFill>
        <p:spPr>
          <a:xfrm>
            <a:off x="2706454" y="5462840"/>
            <a:ext cx="682600" cy="718525"/>
          </a:xfrm>
          <a:prstGeom prst="rect">
            <a:avLst/>
          </a:prstGeom>
          <a:ln w="19050">
            <a:solidFill>
              <a:schemeClr val="tx1"/>
            </a:solidFill>
          </a:ln>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Рисунок 5"/>
          <p:cNvPicPr>
            <a:picLocks noChangeAspect="1"/>
          </p:cNvPicPr>
          <p:nvPr/>
        </p:nvPicPr>
        <p:blipFill>
          <a:blip r:embed="rId3"/>
          <a:stretch>
            <a:fillRect/>
          </a:stretch>
        </p:blipFill>
        <p:spPr>
          <a:xfrm>
            <a:off x="332570" y="1688638"/>
            <a:ext cx="11526859" cy="2210108"/>
          </a:xfrm>
          <a:prstGeom prst="rect">
            <a:avLst/>
          </a:prstGeom>
        </p:spPr>
      </p:pic>
      <p:sp>
        <p:nvSpPr>
          <p:cNvPr id="8" name="Прямоугольник 7"/>
          <p:cNvSpPr/>
          <p:nvPr/>
        </p:nvSpPr>
        <p:spPr>
          <a:xfrm>
            <a:off x="1871084" y="4379509"/>
            <a:ext cx="6096000" cy="1754326"/>
          </a:xfrm>
          <a:prstGeom prst="rect">
            <a:avLst/>
          </a:prstGeom>
        </p:spPr>
        <p:txBody>
          <a:bodyPr>
            <a:spAutoFit/>
          </a:bodyPr>
          <a:lstStyle/>
          <a:p>
            <a:r>
              <a:rPr lang="en-US" dirty="0">
                <a:solidFill>
                  <a:schemeClr val="bg1"/>
                </a:solidFill>
              </a:rPr>
              <a:t>Explanation:</a:t>
            </a:r>
          </a:p>
          <a:p>
            <a:r>
              <a:rPr lang="en-US" dirty="0">
                <a:solidFill>
                  <a:schemeClr val="bg1"/>
                </a:solidFill>
              </a:rPr>
              <a:t>● The ﬁrst launches were unsuccessful, while the latest ones are more successful</a:t>
            </a:r>
          </a:p>
          <a:p>
            <a:r>
              <a:rPr lang="en-US" dirty="0">
                <a:solidFill>
                  <a:schemeClr val="bg1"/>
                </a:solidFill>
              </a:rPr>
              <a:t>● The CCAFS SLC 40 launch site has the most launches</a:t>
            </a:r>
          </a:p>
          <a:p>
            <a:r>
              <a:rPr lang="en-US" dirty="0">
                <a:solidFill>
                  <a:schemeClr val="bg1"/>
                </a:solidFill>
              </a:rPr>
              <a:t>● However, VAFB SLC 4E and KSC LC39A have higher success rates</a:t>
            </a:r>
            <a:endParaRPr lang="ru-RU" dirty="0">
              <a:solidFill>
                <a:schemeClr val="bg1"/>
              </a:solidFill>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Рисунок 1"/>
          <p:cNvPicPr>
            <a:picLocks noChangeAspect="1"/>
          </p:cNvPicPr>
          <p:nvPr/>
        </p:nvPicPr>
        <p:blipFill>
          <a:blip r:embed="rId3"/>
          <a:stretch>
            <a:fillRect/>
          </a:stretch>
        </p:blipFill>
        <p:spPr>
          <a:xfrm>
            <a:off x="342097" y="1530198"/>
            <a:ext cx="11507806" cy="2172003"/>
          </a:xfrm>
          <a:prstGeom prst="rect">
            <a:avLst/>
          </a:prstGeom>
        </p:spPr>
      </p:pic>
      <p:sp>
        <p:nvSpPr>
          <p:cNvPr id="7" name="Прямоугольник 6"/>
          <p:cNvSpPr/>
          <p:nvPr/>
        </p:nvSpPr>
        <p:spPr>
          <a:xfrm>
            <a:off x="1996726" y="4144700"/>
            <a:ext cx="6096000" cy="2031325"/>
          </a:xfrm>
          <a:prstGeom prst="rect">
            <a:avLst/>
          </a:prstGeom>
        </p:spPr>
        <p:txBody>
          <a:bodyPr>
            <a:spAutoFit/>
          </a:bodyPr>
          <a:lstStyle/>
          <a:p>
            <a:r>
              <a:rPr lang="en-US" dirty="0">
                <a:solidFill>
                  <a:schemeClr val="bg1"/>
                </a:solidFill>
              </a:rPr>
              <a:t>Explanation:</a:t>
            </a:r>
          </a:p>
          <a:p>
            <a:r>
              <a:rPr lang="en-US" dirty="0">
                <a:solidFill>
                  <a:schemeClr val="bg1"/>
                </a:solidFill>
              </a:rPr>
              <a:t>● For each launch site the higher payload mass gives higher success rate</a:t>
            </a:r>
          </a:p>
          <a:p>
            <a:r>
              <a:rPr lang="en-US" dirty="0">
                <a:solidFill>
                  <a:schemeClr val="bg1"/>
                </a:solidFill>
              </a:rPr>
              <a:t>● Most launches with payload mass more than 7500 kg were successful</a:t>
            </a:r>
          </a:p>
          <a:p>
            <a:r>
              <a:rPr lang="en-US" dirty="0">
                <a:solidFill>
                  <a:schemeClr val="bg1"/>
                </a:solidFill>
              </a:rPr>
              <a:t>● KSC LC 39A has also high success rate for payload mass less than 5000 kg</a:t>
            </a:r>
            <a:endParaRPr lang="ru-RU" dirty="0">
              <a:solidFill>
                <a:schemeClr val="bg1"/>
              </a:solidFill>
            </a:endParaRP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Рисунок 1"/>
          <p:cNvPicPr>
            <a:picLocks noChangeAspect="1"/>
          </p:cNvPicPr>
          <p:nvPr/>
        </p:nvPicPr>
        <p:blipFill>
          <a:blip r:embed="rId3"/>
          <a:stretch>
            <a:fillRect/>
          </a:stretch>
        </p:blipFill>
        <p:spPr>
          <a:xfrm>
            <a:off x="5503692" y="1460588"/>
            <a:ext cx="5954280" cy="4433114"/>
          </a:xfrm>
          <a:prstGeom prst="rect">
            <a:avLst/>
          </a:prstGeom>
        </p:spPr>
      </p:pic>
      <p:sp>
        <p:nvSpPr>
          <p:cNvPr id="6" name="Прямоугольник 5"/>
          <p:cNvSpPr/>
          <p:nvPr/>
        </p:nvSpPr>
        <p:spPr>
          <a:xfrm>
            <a:off x="533400" y="2799982"/>
            <a:ext cx="4836886" cy="1754326"/>
          </a:xfrm>
          <a:prstGeom prst="rect">
            <a:avLst/>
          </a:prstGeom>
        </p:spPr>
        <p:txBody>
          <a:bodyPr wrap="square">
            <a:spAutoFit/>
          </a:bodyPr>
          <a:lstStyle/>
          <a:p>
            <a:r>
              <a:rPr lang="en-US" dirty="0">
                <a:solidFill>
                  <a:schemeClr val="bg1"/>
                </a:solidFill>
              </a:rPr>
              <a:t>Explanation:</a:t>
            </a:r>
          </a:p>
          <a:p>
            <a:r>
              <a:rPr lang="en-US" dirty="0">
                <a:solidFill>
                  <a:schemeClr val="bg1"/>
                </a:solidFill>
              </a:rPr>
              <a:t>● There are 4 orbits with maximum success rate: </a:t>
            </a:r>
            <a:endParaRPr lang="en-US" dirty="0" smtClean="0">
              <a:solidFill>
                <a:schemeClr val="bg1"/>
              </a:solidFill>
            </a:endParaRPr>
          </a:p>
          <a:p>
            <a:r>
              <a:rPr lang="en-US" dirty="0" smtClean="0">
                <a:solidFill>
                  <a:schemeClr val="bg1"/>
                </a:solidFill>
              </a:rPr>
              <a:t>ES-L1</a:t>
            </a:r>
            <a:r>
              <a:rPr lang="en-US" dirty="0">
                <a:solidFill>
                  <a:schemeClr val="bg1"/>
                </a:solidFill>
              </a:rPr>
              <a:t>, GEO, HEO, SSO</a:t>
            </a:r>
          </a:p>
          <a:p>
            <a:r>
              <a:rPr lang="en-US" dirty="0">
                <a:solidFill>
                  <a:schemeClr val="bg1"/>
                </a:solidFill>
              </a:rPr>
              <a:t>● SO orbit has 0% success rate</a:t>
            </a:r>
          </a:p>
          <a:p>
            <a:r>
              <a:rPr lang="en-US" dirty="0">
                <a:solidFill>
                  <a:schemeClr val="bg1"/>
                </a:solidFill>
              </a:rPr>
              <a:t>● GTO, ISS, LEO, MEO, PO and VLEO </a:t>
            </a:r>
            <a:r>
              <a:rPr lang="en-US" dirty="0" smtClean="0">
                <a:solidFill>
                  <a:schemeClr val="bg1"/>
                </a:solidFill>
              </a:rPr>
              <a:t>orbits</a:t>
            </a:r>
          </a:p>
          <a:p>
            <a:r>
              <a:rPr lang="en-US" dirty="0" smtClean="0">
                <a:solidFill>
                  <a:schemeClr val="bg1"/>
                </a:solidFill>
              </a:rPr>
              <a:t> </a:t>
            </a:r>
            <a:r>
              <a:rPr lang="en-US" dirty="0">
                <a:solidFill>
                  <a:schemeClr val="bg1"/>
                </a:solidFill>
              </a:rPr>
              <a:t>have success rate between 50% and 85%</a:t>
            </a:r>
            <a:endParaRPr lang="ru-RU" dirty="0">
              <a:solidFill>
                <a:schemeClr val="bg1"/>
              </a:solidFill>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Рисунок 1"/>
          <p:cNvPicPr>
            <a:picLocks noChangeAspect="1"/>
          </p:cNvPicPr>
          <p:nvPr/>
        </p:nvPicPr>
        <p:blipFill>
          <a:blip r:embed="rId3"/>
          <a:stretch>
            <a:fillRect/>
          </a:stretch>
        </p:blipFill>
        <p:spPr>
          <a:xfrm>
            <a:off x="427834" y="1596872"/>
            <a:ext cx="11336332" cy="2191056"/>
          </a:xfrm>
          <a:prstGeom prst="rect">
            <a:avLst/>
          </a:prstGeom>
        </p:spPr>
      </p:pic>
      <p:sp>
        <p:nvSpPr>
          <p:cNvPr id="6" name="Прямоугольник 5"/>
          <p:cNvSpPr/>
          <p:nvPr/>
        </p:nvSpPr>
        <p:spPr>
          <a:xfrm>
            <a:off x="1676062" y="4271247"/>
            <a:ext cx="6096000" cy="1754326"/>
          </a:xfrm>
          <a:prstGeom prst="rect">
            <a:avLst/>
          </a:prstGeom>
        </p:spPr>
        <p:txBody>
          <a:bodyPr>
            <a:spAutoFit/>
          </a:bodyPr>
          <a:lstStyle/>
          <a:p>
            <a:r>
              <a:rPr lang="en-US" dirty="0">
                <a:solidFill>
                  <a:schemeClr val="bg1"/>
                </a:solidFill>
              </a:rPr>
              <a:t>Explanation:</a:t>
            </a:r>
          </a:p>
          <a:p>
            <a:r>
              <a:rPr lang="en-US" dirty="0">
                <a:solidFill>
                  <a:schemeClr val="bg1"/>
                </a:solidFill>
              </a:rPr>
              <a:t>● For LEO orbit the success appears related to the number of ﬂights</a:t>
            </a:r>
          </a:p>
          <a:p>
            <a:r>
              <a:rPr lang="en-US" dirty="0">
                <a:solidFill>
                  <a:schemeClr val="bg1"/>
                </a:solidFill>
              </a:rPr>
              <a:t>● However, for GTO orbit there isn’t no relationship between ﬂight number and success</a:t>
            </a:r>
          </a:p>
          <a:p>
            <a:r>
              <a:rPr lang="en-US" dirty="0">
                <a:solidFill>
                  <a:schemeClr val="bg1"/>
                </a:solidFill>
              </a:rPr>
              <a:t>● We can again see  100% success rate for 4 orbits</a:t>
            </a:r>
            <a:endParaRPr lang="ru-RU" dirty="0">
              <a:solidFill>
                <a:schemeClr val="bg1"/>
              </a:solidFill>
            </a:endParaRP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Рисунок 1"/>
          <p:cNvPicPr>
            <a:picLocks noChangeAspect="1"/>
          </p:cNvPicPr>
          <p:nvPr/>
        </p:nvPicPr>
        <p:blipFill>
          <a:blip r:embed="rId3"/>
          <a:stretch>
            <a:fillRect/>
          </a:stretch>
        </p:blipFill>
        <p:spPr>
          <a:xfrm>
            <a:off x="380202" y="1717514"/>
            <a:ext cx="11431595" cy="2305372"/>
          </a:xfrm>
          <a:prstGeom prst="rect">
            <a:avLst/>
          </a:prstGeom>
        </p:spPr>
      </p:pic>
      <p:sp>
        <p:nvSpPr>
          <p:cNvPr id="7" name="Прямоугольник 6"/>
          <p:cNvSpPr/>
          <p:nvPr/>
        </p:nvSpPr>
        <p:spPr>
          <a:xfrm>
            <a:off x="1309117" y="4439779"/>
            <a:ext cx="6096000" cy="923330"/>
          </a:xfrm>
          <a:prstGeom prst="rect">
            <a:avLst/>
          </a:prstGeom>
        </p:spPr>
        <p:txBody>
          <a:bodyPr>
            <a:spAutoFit/>
          </a:bodyPr>
          <a:lstStyle/>
          <a:p>
            <a:r>
              <a:rPr lang="en-US" dirty="0">
                <a:solidFill>
                  <a:schemeClr val="bg1"/>
                </a:solidFill>
              </a:rPr>
              <a:t>Explanation:</a:t>
            </a:r>
          </a:p>
          <a:p>
            <a:r>
              <a:rPr lang="en-US" dirty="0">
                <a:solidFill>
                  <a:schemeClr val="bg1"/>
                </a:solidFill>
              </a:rPr>
              <a:t>● Heavy payloads have a negative inﬂuence on GTO orbit and positive on ISS</a:t>
            </a:r>
            <a:endParaRPr lang="ru-RU" dirty="0">
              <a:solidFill>
                <a:schemeClr val="bg1"/>
              </a:solidFill>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Рисунок 1"/>
          <p:cNvPicPr>
            <a:picLocks noChangeAspect="1"/>
          </p:cNvPicPr>
          <p:nvPr/>
        </p:nvPicPr>
        <p:blipFill>
          <a:blip r:embed="rId3"/>
          <a:stretch>
            <a:fillRect/>
          </a:stretch>
        </p:blipFill>
        <p:spPr>
          <a:xfrm>
            <a:off x="5524500" y="1725048"/>
            <a:ext cx="5933472" cy="4156297"/>
          </a:xfrm>
          <a:prstGeom prst="rect">
            <a:avLst/>
          </a:prstGeom>
        </p:spPr>
      </p:pic>
      <p:sp>
        <p:nvSpPr>
          <p:cNvPr id="7" name="Прямоугольник 6"/>
          <p:cNvSpPr/>
          <p:nvPr/>
        </p:nvSpPr>
        <p:spPr>
          <a:xfrm>
            <a:off x="406400" y="3203031"/>
            <a:ext cx="6096000" cy="1200329"/>
          </a:xfrm>
          <a:prstGeom prst="rect">
            <a:avLst/>
          </a:prstGeom>
        </p:spPr>
        <p:txBody>
          <a:bodyPr>
            <a:spAutoFit/>
          </a:bodyPr>
          <a:lstStyle/>
          <a:p>
            <a:r>
              <a:rPr lang="en-US" dirty="0">
                <a:solidFill>
                  <a:schemeClr val="bg1"/>
                </a:solidFill>
              </a:rPr>
              <a:t>Explanation:</a:t>
            </a:r>
          </a:p>
          <a:p>
            <a:r>
              <a:rPr lang="en-US" dirty="0">
                <a:solidFill>
                  <a:schemeClr val="bg1"/>
                </a:solidFill>
              </a:rPr>
              <a:t>● The success rate 2013 kept increasing till 2020</a:t>
            </a:r>
          </a:p>
          <a:p>
            <a:r>
              <a:rPr lang="en-US" dirty="0">
                <a:solidFill>
                  <a:schemeClr val="bg1"/>
                </a:solidFill>
              </a:rPr>
              <a:t>● There is decline in 2018</a:t>
            </a:r>
          </a:p>
          <a:p>
            <a:r>
              <a:rPr lang="en-US" dirty="0">
                <a:solidFill>
                  <a:schemeClr val="bg1"/>
                </a:solidFill>
              </a:rPr>
              <a:t>● From 2010 to 2013 there is 0% success rate </a:t>
            </a:r>
            <a:endParaRPr lang="ru-RU" dirty="0">
              <a:solidFill>
                <a:schemeClr val="bg1"/>
              </a:solidFill>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Прямоугольник 5"/>
          <p:cNvSpPr/>
          <p:nvPr/>
        </p:nvSpPr>
        <p:spPr>
          <a:xfrm>
            <a:off x="863600" y="3429000"/>
            <a:ext cx="6096000" cy="923330"/>
          </a:xfrm>
          <a:prstGeom prst="rect">
            <a:avLst/>
          </a:prstGeom>
        </p:spPr>
        <p:txBody>
          <a:bodyPr>
            <a:spAutoFit/>
          </a:bodyPr>
          <a:lstStyle/>
          <a:p>
            <a:r>
              <a:rPr lang="en-US" dirty="0">
                <a:solidFill>
                  <a:schemeClr val="bg1"/>
                </a:solidFill>
              </a:rPr>
              <a:t>Explanation:</a:t>
            </a:r>
          </a:p>
          <a:p>
            <a:r>
              <a:rPr lang="en-US" dirty="0">
                <a:solidFill>
                  <a:schemeClr val="bg1"/>
                </a:solidFill>
              </a:rPr>
              <a:t>● </a:t>
            </a:r>
            <a:r>
              <a:rPr lang="en-US" dirty="0" smtClean="0">
                <a:solidFill>
                  <a:schemeClr val="bg1"/>
                </a:solidFill>
              </a:rPr>
              <a:t>We see </a:t>
            </a:r>
            <a:r>
              <a:rPr lang="en-US" dirty="0">
                <a:solidFill>
                  <a:schemeClr val="bg1"/>
                </a:solidFill>
              </a:rPr>
              <a:t>the names of the unique launch sites in the space mission</a:t>
            </a:r>
            <a:endParaRPr lang="ru-RU" dirty="0">
              <a:solidFill>
                <a:schemeClr val="bg1"/>
              </a:solidFill>
            </a:endParaRPr>
          </a:p>
        </p:txBody>
      </p:sp>
      <p:pic>
        <p:nvPicPr>
          <p:cNvPr id="7" name="Рисунок 6"/>
          <p:cNvPicPr>
            <a:picLocks noChangeAspect="1"/>
          </p:cNvPicPr>
          <p:nvPr/>
        </p:nvPicPr>
        <p:blipFill>
          <a:blip r:embed="rId3"/>
          <a:stretch>
            <a:fillRect/>
          </a:stretch>
        </p:blipFill>
        <p:spPr>
          <a:xfrm>
            <a:off x="863600" y="1473072"/>
            <a:ext cx="1333686" cy="182905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Рисунок 1"/>
          <p:cNvPicPr>
            <a:picLocks noChangeAspect="1"/>
          </p:cNvPicPr>
          <p:nvPr/>
        </p:nvPicPr>
        <p:blipFill>
          <a:blip r:embed="rId3"/>
          <a:stretch>
            <a:fillRect/>
          </a:stretch>
        </p:blipFill>
        <p:spPr>
          <a:xfrm>
            <a:off x="529445" y="1495809"/>
            <a:ext cx="8589156" cy="3789764"/>
          </a:xfrm>
          <a:prstGeom prst="rect">
            <a:avLst/>
          </a:prstGeom>
        </p:spPr>
      </p:pic>
      <p:sp>
        <p:nvSpPr>
          <p:cNvPr id="6" name="Прямоугольник 5"/>
          <p:cNvSpPr/>
          <p:nvPr/>
        </p:nvSpPr>
        <p:spPr>
          <a:xfrm>
            <a:off x="1139045" y="5325069"/>
            <a:ext cx="6096000" cy="923330"/>
          </a:xfrm>
          <a:prstGeom prst="rect">
            <a:avLst/>
          </a:prstGeom>
        </p:spPr>
        <p:txBody>
          <a:bodyPr>
            <a:spAutoFit/>
          </a:bodyPr>
          <a:lstStyle/>
          <a:p>
            <a:r>
              <a:rPr lang="en-US" dirty="0">
                <a:solidFill>
                  <a:schemeClr val="bg1"/>
                </a:solidFill>
              </a:rPr>
              <a:t>Explanation:</a:t>
            </a:r>
          </a:p>
          <a:p>
            <a:r>
              <a:rPr lang="en-US" dirty="0">
                <a:solidFill>
                  <a:schemeClr val="bg1"/>
                </a:solidFill>
              </a:rPr>
              <a:t>● </a:t>
            </a:r>
            <a:r>
              <a:rPr lang="en-US" dirty="0" smtClean="0">
                <a:solidFill>
                  <a:schemeClr val="bg1"/>
                </a:solidFill>
              </a:rPr>
              <a:t>We see </a:t>
            </a:r>
            <a:r>
              <a:rPr lang="en-US" dirty="0">
                <a:solidFill>
                  <a:schemeClr val="bg1"/>
                </a:solidFill>
              </a:rPr>
              <a:t>ﬁrst 5 records where launch sites begin with the string 'CCA'</a:t>
            </a:r>
            <a:endParaRPr lang="ru-RU" dirty="0">
              <a:solidFill>
                <a:schemeClr val="bg1"/>
              </a:solidFill>
            </a:endParaRP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Рисунок 1"/>
          <p:cNvPicPr>
            <a:picLocks noChangeAspect="1"/>
          </p:cNvPicPr>
          <p:nvPr/>
        </p:nvPicPr>
        <p:blipFill>
          <a:blip r:embed="rId3"/>
          <a:stretch>
            <a:fillRect/>
          </a:stretch>
        </p:blipFill>
        <p:spPr>
          <a:xfrm>
            <a:off x="770011" y="1564521"/>
            <a:ext cx="2305372" cy="590632"/>
          </a:xfrm>
          <a:prstGeom prst="rect">
            <a:avLst/>
          </a:prstGeom>
        </p:spPr>
      </p:pic>
      <p:sp>
        <p:nvSpPr>
          <p:cNvPr id="7" name="Прямоугольник 6"/>
          <p:cNvSpPr/>
          <p:nvPr/>
        </p:nvSpPr>
        <p:spPr>
          <a:xfrm>
            <a:off x="770011" y="2256076"/>
            <a:ext cx="6096000" cy="923330"/>
          </a:xfrm>
          <a:prstGeom prst="rect">
            <a:avLst/>
          </a:prstGeom>
        </p:spPr>
        <p:txBody>
          <a:bodyPr>
            <a:spAutoFit/>
          </a:bodyPr>
          <a:lstStyle/>
          <a:p>
            <a:r>
              <a:rPr lang="en-US" dirty="0">
                <a:solidFill>
                  <a:schemeClr val="bg1"/>
                </a:solidFill>
              </a:rPr>
              <a:t>Explanation:</a:t>
            </a:r>
          </a:p>
          <a:p>
            <a:r>
              <a:rPr lang="en-US" dirty="0">
                <a:solidFill>
                  <a:schemeClr val="bg1"/>
                </a:solidFill>
              </a:rPr>
              <a:t>● </a:t>
            </a:r>
            <a:r>
              <a:rPr lang="en-US" dirty="0" smtClean="0">
                <a:solidFill>
                  <a:schemeClr val="bg1"/>
                </a:solidFill>
              </a:rPr>
              <a:t>We see </a:t>
            </a:r>
            <a:r>
              <a:rPr lang="en-US" dirty="0">
                <a:solidFill>
                  <a:schemeClr val="bg1"/>
                </a:solidFill>
              </a:rPr>
              <a:t>the total payload mass carried by boosters launched by NASA (CRS)</a:t>
            </a:r>
            <a:endParaRPr lang="ru-RU" dirty="0">
              <a:solidFill>
                <a:schemeClr val="bg1"/>
              </a:solidFill>
            </a:endParaRP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Рисунок 1"/>
          <p:cNvPicPr>
            <a:picLocks noChangeAspect="1"/>
          </p:cNvPicPr>
          <p:nvPr/>
        </p:nvPicPr>
        <p:blipFill>
          <a:blip r:embed="rId3"/>
          <a:stretch>
            <a:fillRect/>
          </a:stretch>
        </p:blipFill>
        <p:spPr>
          <a:xfrm>
            <a:off x="770011" y="1577926"/>
            <a:ext cx="2267266" cy="704948"/>
          </a:xfrm>
          <a:prstGeom prst="rect">
            <a:avLst/>
          </a:prstGeom>
        </p:spPr>
      </p:pic>
      <p:sp>
        <p:nvSpPr>
          <p:cNvPr id="6" name="Прямоугольник 5"/>
          <p:cNvSpPr/>
          <p:nvPr/>
        </p:nvSpPr>
        <p:spPr>
          <a:xfrm>
            <a:off x="770011" y="2505670"/>
            <a:ext cx="6096000" cy="923330"/>
          </a:xfrm>
          <a:prstGeom prst="rect">
            <a:avLst/>
          </a:prstGeom>
        </p:spPr>
        <p:txBody>
          <a:bodyPr>
            <a:spAutoFit/>
          </a:bodyPr>
          <a:lstStyle/>
          <a:p>
            <a:r>
              <a:rPr lang="en-US" dirty="0">
                <a:solidFill>
                  <a:schemeClr val="bg1"/>
                </a:solidFill>
              </a:rPr>
              <a:t>Explanation:</a:t>
            </a:r>
          </a:p>
          <a:p>
            <a:r>
              <a:rPr lang="en-US" dirty="0">
                <a:solidFill>
                  <a:schemeClr val="bg1"/>
                </a:solidFill>
              </a:rPr>
              <a:t>● </a:t>
            </a:r>
            <a:r>
              <a:rPr lang="en-US" dirty="0" smtClean="0">
                <a:solidFill>
                  <a:schemeClr val="bg1"/>
                </a:solidFill>
              </a:rPr>
              <a:t>We see </a:t>
            </a:r>
            <a:r>
              <a:rPr lang="en-US" dirty="0">
                <a:solidFill>
                  <a:schemeClr val="bg1"/>
                </a:solidFill>
              </a:rPr>
              <a:t>an average payload mass carried by booster version F9 v1.1</a:t>
            </a:r>
            <a:endParaRPr lang="ru-RU" dirty="0">
              <a:solidFill>
                <a:schemeClr val="bg1"/>
              </a:solidFill>
            </a:endParaRP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Рисунок 1"/>
          <p:cNvPicPr>
            <a:picLocks noChangeAspect="1"/>
          </p:cNvPicPr>
          <p:nvPr/>
        </p:nvPicPr>
        <p:blipFill>
          <a:blip r:embed="rId3"/>
          <a:stretch>
            <a:fillRect/>
          </a:stretch>
        </p:blipFill>
        <p:spPr>
          <a:xfrm>
            <a:off x="770011" y="1571578"/>
            <a:ext cx="1066949" cy="666843"/>
          </a:xfrm>
          <a:prstGeom prst="rect">
            <a:avLst/>
          </a:prstGeom>
        </p:spPr>
      </p:pic>
      <p:sp>
        <p:nvSpPr>
          <p:cNvPr id="6" name="Прямоугольник 5"/>
          <p:cNvSpPr/>
          <p:nvPr/>
        </p:nvSpPr>
        <p:spPr>
          <a:xfrm>
            <a:off x="770011" y="2505670"/>
            <a:ext cx="6096000" cy="923330"/>
          </a:xfrm>
          <a:prstGeom prst="rect">
            <a:avLst/>
          </a:prstGeom>
        </p:spPr>
        <p:txBody>
          <a:bodyPr>
            <a:spAutoFit/>
          </a:bodyPr>
          <a:lstStyle/>
          <a:p>
            <a:r>
              <a:rPr lang="en-US" dirty="0">
                <a:solidFill>
                  <a:schemeClr val="bg1"/>
                </a:solidFill>
              </a:rPr>
              <a:t>Explanation:</a:t>
            </a:r>
          </a:p>
          <a:p>
            <a:r>
              <a:rPr lang="en-US" dirty="0">
                <a:solidFill>
                  <a:schemeClr val="bg1"/>
                </a:solidFill>
              </a:rPr>
              <a:t>● </a:t>
            </a:r>
            <a:r>
              <a:rPr lang="en-US" dirty="0" smtClean="0">
                <a:solidFill>
                  <a:schemeClr val="bg1"/>
                </a:solidFill>
              </a:rPr>
              <a:t>We see the </a:t>
            </a:r>
            <a:r>
              <a:rPr lang="en-US" dirty="0">
                <a:solidFill>
                  <a:schemeClr val="bg1"/>
                </a:solidFill>
              </a:rPr>
              <a:t>date when the ﬁrst successful landing outcome in ground pad was achieved</a:t>
            </a:r>
            <a:endParaRPr lang="ru-RU" dirty="0">
              <a:solidFill>
                <a:schemeClr val="bg1"/>
              </a:solidFill>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Рисунок 1"/>
          <p:cNvPicPr>
            <a:picLocks noChangeAspect="1"/>
          </p:cNvPicPr>
          <p:nvPr/>
        </p:nvPicPr>
        <p:blipFill>
          <a:blip r:embed="rId3"/>
          <a:stretch>
            <a:fillRect/>
          </a:stretch>
        </p:blipFill>
        <p:spPr>
          <a:xfrm>
            <a:off x="770011" y="1542925"/>
            <a:ext cx="1524213" cy="1790950"/>
          </a:xfrm>
          <a:prstGeom prst="rect">
            <a:avLst/>
          </a:prstGeom>
        </p:spPr>
      </p:pic>
      <p:sp>
        <p:nvSpPr>
          <p:cNvPr id="3" name="Прямоугольник 2"/>
          <p:cNvSpPr/>
          <p:nvPr/>
        </p:nvSpPr>
        <p:spPr>
          <a:xfrm>
            <a:off x="770011" y="3429000"/>
            <a:ext cx="6096000" cy="1200329"/>
          </a:xfrm>
          <a:prstGeom prst="rect">
            <a:avLst/>
          </a:prstGeom>
        </p:spPr>
        <p:txBody>
          <a:bodyPr>
            <a:spAutoFit/>
          </a:bodyPr>
          <a:lstStyle/>
          <a:p>
            <a:r>
              <a:rPr lang="en-US" dirty="0">
                <a:solidFill>
                  <a:schemeClr val="bg1"/>
                </a:solidFill>
              </a:rPr>
              <a:t>Explanation:</a:t>
            </a:r>
          </a:p>
          <a:p>
            <a:r>
              <a:rPr lang="en-US" dirty="0">
                <a:solidFill>
                  <a:schemeClr val="bg1"/>
                </a:solidFill>
              </a:rPr>
              <a:t>● </a:t>
            </a:r>
            <a:r>
              <a:rPr lang="en-US" dirty="0" smtClean="0">
                <a:solidFill>
                  <a:schemeClr val="bg1"/>
                </a:solidFill>
              </a:rPr>
              <a:t>We see </a:t>
            </a:r>
            <a:r>
              <a:rPr lang="en-US" dirty="0">
                <a:solidFill>
                  <a:schemeClr val="bg1"/>
                </a:solidFill>
              </a:rPr>
              <a:t>the names of the boosters which have success in drone ship and have payload mass greater than 4000 but less than 6000</a:t>
            </a:r>
            <a:endParaRPr lang="ru-RU" dirty="0">
              <a:solidFill>
                <a:schemeClr val="bg1"/>
              </a:solidFill>
            </a:endParaRP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Рисунок 1"/>
          <p:cNvPicPr>
            <a:picLocks noChangeAspect="1"/>
          </p:cNvPicPr>
          <p:nvPr/>
        </p:nvPicPr>
        <p:blipFill>
          <a:blip r:embed="rId3"/>
          <a:stretch>
            <a:fillRect/>
          </a:stretch>
        </p:blipFill>
        <p:spPr>
          <a:xfrm>
            <a:off x="7495402" y="1681567"/>
            <a:ext cx="2438740" cy="4344006"/>
          </a:xfrm>
          <a:prstGeom prst="rect">
            <a:avLst/>
          </a:prstGeom>
        </p:spPr>
      </p:pic>
      <p:sp>
        <p:nvSpPr>
          <p:cNvPr id="6" name="Прямоугольник 5"/>
          <p:cNvSpPr/>
          <p:nvPr/>
        </p:nvSpPr>
        <p:spPr>
          <a:xfrm>
            <a:off x="1552057" y="3391905"/>
            <a:ext cx="6096000" cy="923330"/>
          </a:xfrm>
          <a:prstGeom prst="rect">
            <a:avLst/>
          </a:prstGeom>
        </p:spPr>
        <p:txBody>
          <a:bodyPr>
            <a:spAutoFit/>
          </a:bodyPr>
          <a:lstStyle/>
          <a:p>
            <a:r>
              <a:rPr lang="en-US" dirty="0">
                <a:solidFill>
                  <a:schemeClr val="bg1"/>
                </a:solidFill>
              </a:rPr>
              <a:t>Explanation:</a:t>
            </a:r>
          </a:p>
          <a:p>
            <a:r>
              <a:rPr lang="en-US" dirty="0">
                <a:solidFill>
                  <a:schemeClr val="bg1"/>
                </a:solidFill>
              </a:rPr>
              <a:t>● </a:t>
            </a:r>
            <a:r>
              <a:rPr lang="en-US" dirty="0" smtClean="0">
                <a:solidFill>
                  <a:schemeClr val="bg1"/>
                </a:solidFill>
              </a:rPr>
              <a:t>We see the </a:t>
            </a:r>
            <a:r>
              <a:rPr lang="en-US" dirty="0">
                <a:solidFill>
                  <a:schemeClr val="bg1"/>
                </a:solidFill>
              </a:rPr>
              <a:t>total number of successful </a:t>
            </a:r>
            <a:r>
              <a:rPr lang="en-US" dirty="0" smtClean="0">
                <a:solidFill>
                  <a:schemeClr val="bg1"/>
                </a:solidFill>
              </a:rPr>
              <a:t>and</a:t>
            </a:r>
          </a:p>
          <a:p>
            <a:r>
              <a:rPr lang="en-US" dirty="0" smtClean="0">
                <a:solidFill>
                  <a:schemeClr val="bg1"/>
                </a:solidFill>
              </a:rPr>
              <a:t> </a:t>
            </a:r>
            <a:r>
              <a:rPr lang="en-US" dirty="0">
                <a:solidFill>
                  <a:schemeClr val="bg1"/>
                </a:solidFill>
              </a:rPr>
              <a:t>failure mission outcomes</a:t>
            </a:r>
            <a:endParaRPr lang="ru-RU" dirty="0">
              <a:solidFill>
                <a:schemeClr val="bg1"/>
              </a:solidFill>
            </a:endParaRP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10675" y="1792894"/>
            <a:ext cx="7804097" cy="351262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and </a:t>
            </a:r>
            <a:r>
              <a:rPr lang="en-US" sz="1800" dirty="0" smtClean="0">
                <a:solidFill>
                  <a:schemeClr val="accent3">
                    <a:lumMod val="25000"/>
                  </a:schemeClr>
                </a:solidFill>
                <a:latin typeface="Abadi" panose="020B0604020104020204" pitchFamily="34" charset="0"/>
              </a:rPr>
              <a:t>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a:t>
            </a:r>
            <a:r>
              <a:rPr lang="en-US" sz="1800" dirty="0" smtClean="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t>
            </a:r>
            <a:r>
              <a:rPr lang="en-US" sz="1800" dirty="0" smtClean="0">
                <a:solidFill>
                  <a:schemeClr val="accent3">
                    <a:lumMod val="25000"/>
                  </a:schemeClr>
                </a:solidFill>
                <a:latin typeface="Abadi" panose="020B0604020104020204" pitchFamily="34" charset="0"/>
              </a:rPr>
              <a:t>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Data </a:t>
            </a:r>
            <a:r>
              <a:rPr lang="en-US" sz="1800" dirty="0" smtClean="0">
                <a:solidFill>
                  <a:schemeClr val="accent3">
                    <a:lumMod val="25000"/>
                  </a:schemeClr>
                </a:solidFill>
                <a:latin typeface="Abadi" panose="020B0604020104020204" pitchFamily="34" charset="0"/>
              </a:rPr>
              <a:t>Insights</a:t>
            </a:r>
          </a:p>
          <a:p>
            <a:pPr lvl="1">
              <a:lnSpc>
                <a:spcPct val="100000"/>
              </a:lnSpc>
              <a:spcBef>
                <a:spcPts val="1400"/>
              </a:spcBef>
            </a:pPr>
            <a:r>
              <a:rPr lang="en-US" sz="1800" dirty="0">
                <a:solidFill>
                  <a:schemeClr val="accent3">
                    <a:lumMod val="25000"/>
                  </a:schemeClr>
                </a:solidFill>
                <a:latin typeface="Abadi" panose="020B0604020104020204" pitchFamily="34" charset="0"/>
              </a:rPr>
              <a:t>Model </a:t>
            </a:r>
            <a:r>
              <a:rPr lang="en-US" sz="1800" dirty="0" smtClean="0">
                <a:solidFill>
                  <a:schemeClr val="accent3">
                    <a:lumMod val="25000"/>
                  </a:schemeClr>
                </a:solidFill>
                <a:latin typeface="Abadi" panose="020B0604020104020204" pitchFamily="34" charset="0"/>
              </a:rPr>
              <a:t>Performance</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Utility</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Рисунок 1"/>
          <p:cNvPicPr>
            <a:picLocks noChangeAspect="1"/>
          </p:cNvPicPr>
          <p:nvPr/>
        </p:nvPicPr>
        <p:blipFill>
          <a:blip r:embed="rId3"/>
          <a:stretch>
            <a:fillRect/>
          </a:stretch>
        </p:blipFill>
        <p:spPr>
          <a:xfrm>
            <a:off x="7763107" y="1530678"/>
            <a:ext cx="3334215" cy="4896533"/>
          </a:xfrm>
          <a:prstGeom prst="rect">
            <a:avLst/>
          </a:prstGeom>
        </p:spPr>
      </p:pic>
      <p:sp>
        <p:nvSpPr>
          <p:cNvPr id="6" name="Прямоугольник 5"/>
          <p:cNvSpPr/>
          <p:nvPr/>
        </p:nvSpPr>
        <p:spPr>
          <a:xfrm>
            <a:off x="1168400" y="3517279"/>
            <a:ext cx="6096000" cy="923330"/>
          </a:xfrm>
          <a:prstGeom prst="rect">
            <a:avLst/>
          </a:prstGeom>
        </p:spPr>
        <p:txBody>
          <a:bodyPr>
            <a:spAutoFit/>
          </a:bodyPr>
          <a:lstStyle/>
          <a:p>
            <a:r>
              <a:rPr lang="en-US" dirty="0">
                <a:solidFill>
                  <a:schemeClr val="bg1"/>
                </a:solidFill>
              </a:rPr>
              <a:t>Explanation:</a:t>
            </a:r>
          </a:p>
          <a:p>
            <a:r>
              <a:rPr lang="en-US" dirty="0">
                <a:solidFill>
                  <a:schemeClr val="bg1"/>
                </a:solidFill>
              </a:rPr>
              <a:t>● </a:t>
            </a:r>
            <a:r>
              <a:rPr lang="en-US" dirty="0" smtClean="0">
                <a:solidFill>
                  <a:schemeClr val="bg1"/>
                </a:solidFill>
              </a:rPr>
              <a:t>We see </a:t>
            </a:r>
            <a:r>
              <a:rPr lang="en-US" dirty="0">
                <a:solidFill>
                  <a:schemeClr val="bg1"/>
                </a:solidFill>
              </a:rPr>
              <a:t>the names of the boosters which </a:t>
            </a:r>
            <a:r>
              <a:rPr lang="en-US" dirty="0" smtClean="0">
                <a:solidFill>
                  <a:schemeClr val="bg1"/>
                </a:solidFill>
              </a:rPr>
              <a:t>have</a:t>
            </a:r>
          </a:p>
          <a:p>
            <a:r>
              <a:rPr lang="en-US" dirty="0" smtClean="0">
                <a:solidFill>
                  <a:schemeClr val="bg1"/>
                </a:solidFill>
              </a:rPr>
              <a:t> </a:t>
            </a:r>
            <a:r>
              <a:rPr lang="en-US" dirty="0">
                <a:solidFill>
                  <a:schemeClr val="bg1"/>
                </a:solidFill>
              </a:rPr>
              <a:t>carried the maximum payload mass</a:t>
            </a:r>
            <a:endParaRPr lang="ru-RU" dirty="0">
              <a:solidFill>
                <a:schemeClr val="bg1"/>
              </a:solidFill>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Рисунок 1"/>
          <p:cNvPicPr>
            <a:picLocks noChangeAspect="1"/>
          </p:cNvPicPr>
          <p:nvPr/>
        </p:nvPicPr>
        <p:blipFill>
          <a:blip r:embed="rId3"/>
          <a:stretch>
            <a:fillRect/>
          </a:stretch>
        </p:blipFill>
        <p:spPr>
          <a:xfrm>
            <a:off x="770011" y="1676325"/>
            <a:ext cx="4667901" cy="1066949"/>
          </a:xfrm>
          <a:prstGeom prst="rect">
            <a:avLst/>
          </a:prstGeom>
        </p:spPr>
      </p:pic>
      <p:sp>
        <p:nvSpPr>
          <p:cNvPr id="6" name="Прямоугольник 5"/>
          <p:cNvSpPr/>
          <p:nvPr/>
        </p:nvSpPr>
        <p:spPr>
          <a:xfrm>
            <a:off x="770011" y="3331900"/>
            <a:ext cx="6096000" cy="1200329"/>
          </a:xfrm>
          <a:prstGeom prst="rect">
            <a:avLst/>
          </a:prstGeom>
        </p:spPr>
        <p:txBody>
          <a:bodyPr>
            <a:spAutoFit/>
          </a:bodyPr>
          <a:lstStyle/>
          <a:p>
            <a:r>
              <a:rPr lang="en-US" dirty="0">
                <a:solidFill>
                  <a:schemeClr val="bg1"/>
                </a:solidFill>
              </a:rPr>
              <a:t> </a:t>
            </a:r>
            <a:r>
              <a:rPr lang="en-US" dirty="0">
                <a:solidFill>
                  <a:schemeClr val="bg1"/>
                </a:solidFill>
              </a:rPr>
              <a:t>Explanation:</a:t>
            </a:r>
          </a:p>
          <a:p>
            <a:pPr marL="285750" indent="-285750">
              <a:buFont typeface="Arial" panose="020B0604020202020204" pitchFamily="34" charset="0"/>
              <a:buChar char="•"/>
            </a:pPr>
            <a:r>
              <a:rPr lang="en-US" dirty="0" smtClean="0">
                <a:solidFill>
                  <a:schemeClr val="bg1"/>
                </a:solidFill>
              </a:rPr>
              <a:t>We see the </a:t>
            </a:r>
            <a:r>
              <a:rPr lang="en-US" dirty="0">
                <a:solidFill>
                  <a:schemeClr val="bg1"/>
                </a:solidFill>
              </a:rPr>
              <a:t>month names, failure </a:t>
            </a:r>
            <a:r>
              <a:rPr lang="en-US" dirty="0" err="1">
                <a:solidFill>
                  <a:schemeClr val="bg1"/>
                </a:solidFill>
              </a:rPr>
              <a:t>landing_outcomes</a:t>
            </a:r>
            <a:r>
              <a:rPr lang="en-US" dirty="0">
                <a:solidFill>
                  <a:schemeClr val="bg1"/>
                </a:solidFill>
              </a:rPr>
              <a:t> in drone ship ,booster versions, </a:t>
            </a:r>
            <a:r>
              <a:rPr lang="en-US" dirty="0" err="1">
                <a:solidFill>
                  <a:schemeClr val="bg1"/>
                </a:solidFill>
              </a:rPr>
              <a:t>launch_site</a:t>
            </a:r>
            <a:r>
              <a:rPr lang="en-US" dirty="0">
                <a:solidFill>
                  <a:schemeClr val="bg1"/>
                </a:solidFill>
              </a:rPr>
              <a:t> for the months in year 2015.</a:t>
            </a:r>
            <a:endParaRPr lang="ru-RU" dirty="0">
              <a:solidFill>
                <a:schemeClr val="bg1"/>
              </a:solidFill>
            </a:endParaRP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Рисунок 1"/>
          <p:cNvPicPr>
            <a:picLocks noChangeAspect="1"/>
          </p:cNvPicPr>
          <p:nvPr/>
        </p:nvPicPr>
        <p:blipFill>
          <a:blip r:embed="rId3"/>
          <a:stretch>
            <a:fillRect/>
          </a:stretch>
        </p:blipFill>
        <p:spPr>
          <a:xfrm>
            <a:off x="770011" y="1641399"/>
            <a:ext cx="2381582" cy="1086002"/>
          </a:xfrm>
          <a:prstGeom prst="rect">
            <a:avLst/>
          </a:prstGeom>
        </p:spPr>
      </p:pic>
      <p:sp>
        <p:nvSpPr>
          <p:cNvPr id="6" name="Прямоугольник 5"/>
          <p:cNvSpPr/>
          <p:nvPr/>
        </p:nvSpPr>
        <p:spPr>
          <a:xfrm>
            <a:off x="770011" y="3042742"/>
            <a:ext cx="6096000" cy="1200329"/>
          </a:xfrm>
          <a:prstGeom prst="rect">
            <a:avLst/>
          </a:prstGeom>
        </p:spPr>
        <p:txBody>
          <a:bodyPr>
            <a:spAutoFit/>
          </a:bodyPr>
          <a:lstStyle/>
          <a:p>
            <a:r>
              <a:rPr lang="en-US" dirty="0">
                <a:solidFill>
                  <a:schemeClr val="bg1"/>
                </a:solidFill>
              </a:rPr>
              <a:t> </a:t>
            </a:r>
            <a:r>
              <a:rPr lang="en-US" dirty="0">
                <a:solidFill>
                  <a:schemeClr val="bg1"/>
                </a:solidFill>
              </a:rPr>
              <a:t>Explanation:</a:t>
            </a:r>
          </a:p>
          <a:p>
            <a:r>
              <a:rPr lang="ru-RU" dirty="0">
                <a:solidFill>
                  <a:schemeClr val="bg1"/>
                </a:solidFill>
              </a:rPr>
              <a:t>● </a:t>
            </a:r>
            <a:r>
              <a:rPr lang="en-US" dirty="0" smtClean="0">
                <a:solidFill>
                  <a:schemeClr val="bg1"/>
                </a:solidFill>
              </a:rPr>
              <a:t>We see the </a:t>
            </a:r>
            <a:r>
              <a:rPr lang="en-US" dirty="0">
                <a:solidFill>
                  <a:schemeClr val="bg1"/>
                </a:solidFill>
              </a:rPr>
              <a:t>count of landing outcomes (such as Failure (drone ship) or Success (ground pad)) between the date 2010-06-04 and 2017-03-20, in descending order.</a:t>
            </a:r>
            <a:endParaRPr lang="ru-RU" dirty="0">
              <a:solidFill>
                <a:schemeClr val="bg1"/>
              </a:solidFill>
            </a:endParaRP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a:t>
            </a:r>
            <a:r>
              <a:rPr lang="en-US" dirty="0" smtClean="0">
                <a:solidFill>
                  <a:srgbClr val="0B49CB"/>
                </a:solidFill>
                <a:latin typeface="Abadi"/>
              </a:rPr>
              <a:t>marked with launch </a:t>
            </a:r>
            <a:r>
              <a:rPr lang="en-US" dirty="0">
                <a:solidFill>
                  <a:srgbClr val="0B49CB"/>
                </a:solidFill>
                <a:latin typeface="Abadi"/>
              </a:rPr>
              <a:t>sites</a:t>
            </a:r>
            <a:endParaRPr lang="en-US" dirty="0">
              <a:solidFill>
                <a:srgbClr val="0B49CB"/>
              </a:solidFill>
              <a:latin typeface="Abadi"/>
            </a:endParaRPr>
          </a:p>
        </p:txBody>
      </p:sp>
      <p:pic>
        <p:nvPicPr>
          <p:cNvPr id="6" name="Рисунок 5"/>
          <p:cNvPicPr>
            <a:picLocks noChangeAspect="1"/>
          </p:cNvPicPr>
          <p:nvPr/>
        </p:nvPicPr>
        <p:blipFill>
          <a:blip r:embed="rId4"/>
          <a:stretch>
            <a:fillRect/>
          </a:stretch>
        </p:blipFill>
        <p:spPr>
          <a:xfrm>
            <a:off x="484992" y="1248328"/>
            <a:ext cx="11222016" cy="3600953"/>
          </a:xfrm>
          <a:prstGeom prst="rect">
            <a:avLst/>
          </a:prstGeom>
        </p:spPr>
      </p:pic>
      <p:sp>
        <p:nvSpPr>
          <p:cNvPr id="7" name="Прямоугольник 6"/>
          <p:cNvSpPr/>
          <p:nvPr/>
        </p:nvSpPr>
        <p:spPr>
          <a:xfrm>
            <a:off x="1443142" y="5006111"/>
            <a:ext cx="8833179" cy="1754326"/>
          </a:xfrm>
          <a:prstGeom prst="rect">
            <a:avLst/>
          </a:prstGeom>
        </p:spPr>
        <p:txBody>
          <a:bodyPr wrap="square">
            <a:spAutoFit/>
          </a:bodyPr>
          <a:lstStyle/>
          <a:p>
            <a:r>
              <a:rPr lang="en-US" dirty="0">
                <a:solidFill>
                  <a:schemeClr val="bg1"/>
                </a:solidFill>
              </a:rPr>
              <a:t>Explanation:</a:t>
            </a:r>
          </a:p>
          <a:p>
            <a:r>
              <a:rPr lang="en-US" dirty="0">
                <a:solidFill>
                  <a:schemeClr val="bg1"/>
                </a:solidFill>
              </a:rPr>
              <a:t>● All launch sites in proximity to the Equator line, because the Earth is moving faster at the equator than any other place on the surface.  This speed helps the rockets keep up a good speed to stay in orbit</a:t>
            </a:r>
          </a:p>
          <a:p>
            <a:r>
              <a:rPr lang="en-US" dirty="0">
                <a:solidFill>
                  <a:schemeClr val="bg1"/>
                </a:solidFill>
              </a:rPr>
              <a:t>● All launch sites are very close to the coast, because it </a:t>
            </a:r>
            <a:r>
              <a:rPr lang="en-US" dirty="0" smtClean="0">
                <a:solidFill>
                  <a:schemeClr val="bg1"/>
                </a:solidFill>
              </a:rPr>
              <a:t>minimizes </a:t>
            </a:r>
            <a:r>
              <a:rPr lang="en-US" dirty="0">
                <a:solidFill>
                  <a:schemeClr val="bg1"/>
                </a:solidFill>
              </a:rPr>
              <a:t>the risk of exploding near people</a:t>
            </a:r>
            <a:endParaRPr lang="ru-RU" dirty="0">
              <a:solidFill>
                <a:schemeClr val="bg1"/>
              </a:solidFill>
            </a:endParaRP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Color-labeled </a:t>
            </a:r>
            <a:r>
              <a:rPr lang="en-US" dirty="0">
                <a:solidFill>
                  <a:srgbClr val="0B49CB"/>
                </a:solidFill>
                <a:latin typeface="Abadi"/>
              </a:rPr>
              <a:t>launches on the </a:t>
            </a:r>
            <a:r>
              <a:rPr lang="en-US" dirty="0" smtClean="0">
                <a:solidFill>
                  <a:srgbClr val="0B49CB"/>
                </a:solidFill>
                <a:latin typeface="Abadi"/>
              </a:rPr>
              <a:t>map </a:t>
            </a:r>
            <a:endParaRPr lang="en-US" dirty="0">
              <a:solidFill>
                <a:srgbClr val="0B49CB"/>
              </a:solidFill>
              <a:latin typeface="Abadi"/>
            </a:endParaRPr>
          </a:p>
        </p:txBody>
      </p:sp>
      <p:pic>
        <p:nvPicPr>
          <p:cNvPr id="7" name="Рисунок 6"/>
          <p:cNvPicPr>
            <a:picLocks noChangeAspect="1"/>
          </p:cNvPicPr>
          <p:nvPr/>
        </p:nvPicPr>
        <p:blipFill>
          <a:blip r:embed="rId3"/>
          <a:stretch>
            <a:fillRect/>
          </a:stretch>
        </p:blipFill>
        <p:spPr>
          <a:xfrm>
            <a:off x="5438987" y="1333922"/>
            <a:ext cx="6467776" cy="4691651"/>
          </a:xfrm>
          <a:prstGeom prst="rect">
            <a:avLst/>
          </a:prstGeom>
        </p:spPr>
      </p:pic>
      <p:sp>
        <p:nvSpPr>
          <p:cNvPr id="9" name="Прямоугольник 8"/>
          <p:cNvSpPr/>
          <p:nvPr/>
        </p:nvSpPr>
        <p:spPr>
          <a:xfrm>
            <a:off x="770011" y="2664084"/>
            <a:ext cx="4668976" cy="2862322"/>
          </a:xfrm>
          <a:prstGeom prst="rect">
            <a:avLst/>
          </a:prstGeom>
        </p:spPr>
        <p:txBody>
          <a:bodyPr wrap="square">
            <a:spAutoFit/>
          </a:bodyPr>
          <a:lstStyle/>
          <a:p>
            <a:r>
              <a:rPr lang="en-US" dirty="0">
                <a:solidFill>
                  <a:schemeClr val="bg1"/>
                </a:solidFill>
              </a:rPr>
              <a:t>Explanation:</a:t>
            </a:r>
          </a:p>
          <a:p>
            <a:r>
              <a:rPr lang="en-US" dirty="0">
                <a:solidFill>
                  <a:schemeClr val="bg1"/>
                </a:solidFill>
              </a:rPr>
              <a:t>● All launch records are labeled into green or red </a:t>
            </a:r>
          </a:p>
          <a:p>
            <a:r>
              <a:rPr lang="en-US" dirty="0">
                <a:solidFill>
                  <a:schemeClr val="bg1"/>
                </a:solidFill>
              </a:rPr>
              <a:t>(where green is successful </a:t>
            </a:r>
          </a:p>
          <a:p>
            <a:r>
              <a:rPr lang="en-US" dirty="0">
                <a:solidFill>
                  <a:schemeClr val="bg1"/>
                </a:solidFill>
              </a:rPr>
              <a:t>launch and red - failure) markers, so we can </a:t>
            </a:r>
            <a:r>
              <a:rPr lang="en-US" dirty="0" smtClean="0">
                <a:solidFill>
                  <a:schemeClr val="bg1"/>
                </a:solidFill>
              </a:rPr>
              <a:t>easy</a:t>
            </a:r>
          </a:p>
          <a:p>
            <a:r>
              <a:rPr lang="en-US" dirty="0" smtClean="0">
                <a:solidFill>
                  <a:schemeClr val="bg1"/>
                </a:solidFill>
              </a:rPr>
              <a:t> </a:t>
            </a:r>
            <a:r>
              <a:rPr lang="en-US" dirty="0">
                <a:solidFill>
                  <a:schemeClr val="bg1"/>
                </a:solidFill>
              </a:rPr>
              <a:t>identify which launch sites have high success rates </a:t>
            </a:r>
          </a:p>
          <a:p>
            <a:r>
              <a:rPr lang="en-US" dirty="0">
                <a:solidFill>
                  <a:schemeClr val="bg1"/>
                </a:solidFill>
              </a:rPr>
              <a:t>● The map also shows the number of all </a:t>
            </a:r>
            <a:r>
              <a:rPr lang="en-US" dirty="0" smtClean="0">
                <a:solidFill>
                  <a:schemeClr val="bg1"/>
                </a:solidFill>
              </a:rPr>
              <a:t>launches</a:t>
            </a:r>
          </a:p>
          <a:p>
            <a:r>
              <a:rPr lang="en-US" dirty="0" smtClean="0">
                <a:solidFill>
                  <a:schemeClr val="bg1"/>
                </a:solidFill>
              </a:rPr>
              <a:t> </a:t>
            </a:r>
            <a:r>
              <a:rPr lang="en-US" dirty="0">
                <a:solidFill>
                  <a:schemeClr val="bg1"/>
                </a:solidFill>
              </a:rPr>
              <a:t>from each launch site</a:t>
            </a:r>
            <a:endParaRPr lang="ru-RU" dirty="0">
              <a:solidFill>
                <a:schemeClr val="bg1"/>
              </a:solidFill>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The </a:t>
            </a:r>
            <a:r>
              <a:rPr lang="en-US" dirty="0">
                <a:solidFill>
                  <a:srgbClr val="0B49CB"/>
                </a:solidFill>
                <a:latin typeface="Abadi"/>
              </a:rPr>
              <a:t>distances between a launch site to its proximities</a:t>
            </a:r>
            <a:endParaRPr lang="en-US" dirty="0">
              <a:solidFill>
                <a:srgbClr val="0B49CB"/>
              </a:solidFill>
              <a:latin typeface="Abadi"/>
            </a:endParaRPr>
          </a:p>
        </p:txBody>
      </p:sp>
      <p:pic>
        <p:nvPicPr>
          <p:cNvPr id="2" name="Рисунок 1"/>
          <p:cNvPicPr>
            <a:picLocks noChangeAspect="1"/>
          </p:cNvPicPr>
          <p:nvPr/>
        </p:nvPicPr>
        <p:blipFill>
          <a:blip r:embed="rId3"/>
          <a:stretch>
            <a:fillRect/>
          </a:stretch>
        </p:blipFill>
        <p:spPr>
          <a:xfrm>
            <a:off x="4511844" y="1499610"/>
            <a:ext cx="7135568" cy="3746862"/>
          </a:xfrm>
          <a:prstGeom prst="rect">
            <a:avLst/>
          </a:prstGeom>
        </p:spPr>
      </p:pic>
      <p:sp>
        <p:nvSpPr>
          <p:cNvPr id="4" name="Прямоугольник 3"/>
          <p:cNvSpPr/>
          <p:nvPr/>
        </p:nvSpPr>
        <p:spPr>
          <a:xfrm>
            <a:off x="770011" y="1526382"/>
            <a:ext cx="3741833" cy="3693319"/>
          </a:xfrm>
          <a:prstGeom prst="rect">
            <a:avLst/>
          </a:prstGeom>
        </p:spPr>
        <p:txBody>
          <a:bodyPr wrap="square">
            <a:spAutoFit/>
          </a:bodyPr>
          <a:lstStyle/>
          <a:p>
            <a:r>
              <a:rPr lang="en-US" dirty="0">
                <a:solidFill>
                  <a:schemeClr val="bg1"/>
                </a:solidFill>
              </a:rPr>
              <a:t>Explanation:</a:t>
            </a:r>
          </a:p>
          <a:p>
            <a:r>
              <a:rPr lang="en-US" dirty="0">
                <a:solidFill>
                  <a:schemeClr val="bg1"/>
                </a:solidFill>
              </a:rPr>
              <a:t>● For the launch site CCAFS SLC-40 we </a:t>
            </a:r>
            <a:r>
              <a:rPr lang="en-US" dirty="0" smtClean="0">
                <a:solidFill>
                  <a:schemeClr val="bg1"/>
                </a:solidFill>
              </a:rPr>
              <a:t>can</a:t>
            </a:r>
          </a:p>
          <a:p>
            <a:r>
              <a:rPr lang="en-US" dirty="0" smtClean="0">
                <a:solidFill>
                  <a:schemeClr val="bg1"/>
                </a:solidFill>
              </a:rPr>
              <a:t> </a:t>
            </a:r>
            <a:r>
              <a:rPr lang="en-US" dirty="0">
                <a:solidFill>
                  <a:schemeClr val="bg1"/>
                </a:solidFill>
              </a:rPr>
              <a:t>see that:</a:t>
            </a:r>
          </a:p>
          <a:p>
            <a:r>
              <a:rPr lang="en-US" dirty="0">
                <a:solidFill>
                  <a:schemeClr val="bg1"/>
                </a:solidFill>
              </a:rPr>
              <a:t>- distance to the nearest railway (0.98 km)</a:t>
            </a:r>
          </a:p>
          <a:p>
            <a:r>
              <a:rPr lang="en-US" dirty="0" smtClean="0">
                <a:solidFill>
                  <a:schemeClr val="bg1"/>
                </a:solidFill>
              </a:rPr>
              <a:t>- </a:t>
            </a:r>
            <a:r>
              <a:rPr lang="en-US" dirty="0">
                <a:solidFill>
                  <a:schemeClr val="bg1"/>
                </a:solidFill>
              </a:rPr>
              <a:t>distance to the nearest coastline (0.86 km)</a:t>
            </a:r>
          </a:p>
          <a:p>
            <a:r>
              <a:rPr lang="en-US" dirty="0" smtClean="0">
                <a:solidFill>
                  <a:schemeClr val="bg1"/>
                </a:solidFill>
              </a:rPr>
              <a:t>● </a:t>
            </a:r>
            <a:r>
              <a:rPr lang="en-US" dirty="0">
                <a:solidFill>
                  <a:schemeClr val="bg1"/>
                </a:solidFill>
              </a:rPr>
              <a:t>So this launch site is close to highway, </a:t>
            </a:r>
            <a:endParaRPr lang="en-US" dirty="0" smtClean="0">
              <a:solidFill>
                <a:schemeClr val="bg1"/>
              </a:solidFill>
            </a:endParaRPr>
          </a:p>
          <a:p>
            <a:r>
              <a:rPr lang="en-US" dirty="0" smtClean="0">
                <a:solidFill>
                  <a:schemeClr val="bg1"/>
                </a:solidFill>
              </a:rPr>
              <a:t>railway </a:t>
            </a:r>
            <a:r>
              <a:rPr lang="en-US" dirty="0">
                <a:solidFill>
                  <a:schemeClr val="bg1"/>
                </a:solidFill>
              </a:rPr>
              <a:t>and coastline but the distance </a:t>
            </a:r>
            <a:r>
              <a:rPr lang="en-US" dirty="0" smtClean="0">
                <a:solidFill>
                  <a:schemeClr val="bg1"/>
                </a:solidFill>
              </a:rPr>
              <a:t>to</a:t>
            </a:r>
          </a:p>
          <a:p>
            <a:r>
              <a:rPr lang="en-US" dirty="0" smtClean="0">
                <a:solidFill>
                  <a:schemeClr val="bg1"/>
                </a:solidFill>
              </a:rPr>
              <a:t> </a:t>
            </a:r>
            <a:r>
              <a:rPr lang="en-US" dirty="0">
                <a:solidFill>
                  <a:schemeClr val="bg1"/>
                </a:solidFill>
              </a:rPr>
              <a:t>the nearest city is quite large</a:t>
            </a:r>
            <a:endParaRPr lang="ru-RU" dirty="0">
              <a:solidFill>
                <a:schemeClr val="bg1"/>
              </a:solidFill>
            </a:endParaRP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All sites launch </a:t>
            </a:r>
            <a:r>
              <a:rPr lang="en-US" dirty="0">
                <a:solidFill>
                  <a:srgbClr val="0B49CB"/>
                </a:solidFill>
                <a:latin typeface="Abadi"/>
              </a:rPr>
              <a:t>success </a:t>
            </a:r>
            <a:r>
              <a:rPr lang="en-US" dirty="0" smtClean="0">
                <a:solidFill>
                  <a:srgbClr val="0B49CB"/>
                </a:solidFill>
                <a:latin typeface="Abadi"/>
              </a:rPr>
              <a:t>rate</a:t>
            </a:r>
            <a:endParaRPr lang="en-US" dirty="0">
              <a:solidFill>
                <a:srgbClr val="0B49CB"/>
              </a:solidFill>
              <a:latin typeface="Abadi"/>
            </a:endParaRPr>
          </a:p>
        </p:txBody>
      </p:sp>
      <p:pic>
        <p:nvPicPr>
          <p:cNvPr id="4" name="Рисунок 3"/>
          <p:cNvPicPr>
            <a:picLocks noChangeAspect="1"/>
          </p:cNvPicPr>
          <p:nvPr/>
        </p:nvPicPr>
        <p:blipFill>
          <a:blip r:embed="rId3"/>
          <a:stretch>
            <a:fillRect/>
          </a:stretch>
        </p:blipFill>
        <p:spPr>
          <a:xfrm>
            <a:off x="770010" y="1384092"/>
            <a:ext cx="10926690" cy="2344654"/>
          </a:xfrm>
          <a:prstGeom prst="rect">
            <a:avLst/>
          </a:prstGeom>
        </p:spPr>
      </p:pic>
      <p:sp>
        <p:nvSpPr>
          <p:cNvPr id="7" name="Прямоугольник 6"/>
          <p:cNvSpPr/>
          <p:nvPr/>
        </p:nvSpPr>
        <p:spPr>
          <a:xfrm>
            <a:off x="1234467" y="4167664"/>
            <a:ext cx="6096000" cy="1477328"/>
          </a:xfrm>
          <a:prstGeom prst="rect">
            <a:avLst/>
          </a:prstGeom>
        </p:spPr>
        <p:txBody>
          <a:bodyPr>
            <a:spAutoFit/>
          </a:bodyPr>
          <a:lstStyle/>
          <a:p>
            <a:r>
              <a:rPr lang="en-US" dirty="0">
                <a:solidFill>
                  <a:schemeClr val="bg1"/>
                </a:solidFill>
              </a:rPr>
              <a:t>Explanation:</a:t>
            </a:r>
          </a:p>
          <a:p>
            <a:r>
              <a:rPr lang="en-US" dirty="0">
                <a:solidFill>
                  <a:schemeClr val="bg1"/>
                </a:solidFill>
              </a:rPr>
              <a:t>● From the chart above we can </a:t>
            </a:r>
            <a:r>
              <a:rPr lang="en-US" dirty="0" smtClean="0">
                <a:solidFill>
                  <a:schemeClr val="bg1"/>
                </a:solidFill>
              </a:rPr>
              <a:t>get </a:t>
            </a:r>
            <a:r>
              <a:rPr lang="en-US" dirty="0">
                <a:solidFill>
                  <a:schemeClr val="bg1"/>
                </a:solidFill>
              </a:rPr>
              <a:t>which launch sites are more successful</a:t>
            </a:r>
          </a:p>
          <a:p>
            <a:r>
              <a:rPr lang="en-US" dirty="0">
                <a:solidFill>
                  <a:schemeClr val="bg1"/>
                </a:solidFill>
              </a:rPr>
              <a:t>● So, we can see, that KSC LC-39A launch site has the highest number of successful launches (41.7%)</a:t>
            </a:r>
            <a:endParaRPr lang="ru-RU" dirty="0">
              <a:solidFill>
                <a:schemeClr val="bg1"/>
              </a:solidFill>
            </a:endParaRP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The highest </a:t>
            </a:r>
            <a:r>
              <a:rPr lang="en-US" dirty="0">
                <a:solidFill>
                  <a:srgbClr val="0B49CB"/>
                </a:solidFill>
                <a:latin typeface="Abadi"/>
              </a:rPr>
              <a:t>success </a:t>
            </a:r>
            <a:r>
              <a:rPr lang="en-US" dirty="0" smtClean="0">
                <a:solidFill>
                  <a:srgbClr val="0B49CB"/>
                </a:solidFill>
                <a:latin typeface="Abadi"/>
              </a:rPr>
              <a:t>rate launch site</a:t>
            </a:r>
            <a:endParaRPr lang="en-US" dirty="0">
              <a:solidFill>
                <a:srgbClr val="0B49CB"/>
              </a:solidFill>
              <a:latin typeface="Abadi"/>
            </a:endParaRPr>
          </a:p>
        </p:txBody>
      </p:sp>
      <p:pic>
        <p:nvPicPr>
          <p:cNvPr id="2" name="Рисунок 1"/>
          <p:cNvPicPr>
            <a:picLocks noChangeAspect="1"/>
          </p:cNvPicPr>
          <p:nvPr/>
        </p:nvPicPr>
        <p:blipFill>
          <a:blip r:embed="rId3"/>
          <a:stretch>
            <a:fillRect/>
          </a:stretch>
        </p:blipFill>
        <p:spPr>
          <a:xfrm>
            <a:off x="384905" y="1561893"/>
            <a:ext cx="11408009" cy="2451308"/>
          </a:xfrm>
          <a:prstGeom prst="rect">
            <a:avLst/>
          </a:prstGeom>
        </p:spPr>
      </p:pic>
      <p:sp>
        <p:nvSpPr>
          <p:cNvPr id="4" name="Прямоугольник 3"/>
          <p:cNvSpPr/>
          <p:nvPr/>
        </p:nvSpPr>
        <p:spPr>
          <a:xfrm>
            <a:off x="770011" y="4486572"/>
            <a:ext cx="6096000" cy="923330"/>
          </a:xfrm>
          <a:prstGeom prst="rect">
            <a:avLst/>
          </a:prstGeom>
        </p:spPr>
        <p:txBody>
          <a:bodyPr>
            <a:spAutoFit/>
          </a:bodyPr>
          <a:lstStyle/>
          <a:p>
            <a:r>
              <a:rPr lang="en-US" dirty="0">
                <a:solidFill>
                  <a:schemeClr val="bg1"/>
                </a:solidFill>
              </a:rPr>
              <a:t>Explanation:</a:t>
            </a:r>
          </a:p>
          <a:p>
            <a:r>
              <a:rPr lang="en-US" dirty="0">
                <a:solidFill>
                  <a:schemeClr val="bg1"/>
                </a:solidFill>
              </a:rPr>
              <a:t>● The KSC LC-39A </a:t>
            </a:r>
            <a:r>
              <a:rPr lang="en-US" dirty="0" smtClean="0">
                <a:solidFill>
                  <a:schemeClr val="bg1"/>
                </a:solidFill>
              </a:rPr>
              <a:t>had </a:t>
            </a:r>
            <a:r>
              <a:rPr lang="en-US" dirty="0">
                <a:solidFill>
                  <a:schemeClr val="bg1"/>
                </a:solidFill>
              </a:rPr>
              <a:t>a total of 13 launches, </a:t>
            </a:r>
            <a:r>
              <a:rPr lang="en-US" dirty="0" smtClean="0">
                <a:solidFill>
                  <a:schemeClr val="bg1"/>
                </a:solidFill>
              </a:rPr>
              <a:t>10 </a:t>
            </a:r>
            <a:r>
              <a:rPr lang="en-US" dirty="0">
                <a:solidFill>
                  <a:schemeClr val="bg1"/>
                </a:solidFill>
              </a:rPr>
              <a:t>were successful (76.9%) and only 3 </a:t>
            </a:r>
            <a:r>
              <a:rPr lang="en-US" dirty="0" smtClean="0">
                <a:solidFill>
                  <a:schemeClr val="bg1"/>
                </a:solidFill>
              </a:rPr>
              <a:t>failed (23.1%)</a:t>
            </a:r>
            <a:endParaRPr lang="ru-RU" dirty="0">
              <a:solidFill>
                <a:schemeClr val="bg1"/>
              </a:solidFill>
            </a:endParaRP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85800" y="1397000"/>
            <a:ext cx="8509000" cy="5156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Project </a:t>
            </a:r>
            <a:r>
              <a:rPr lang="en-US" sz="2200" dirty="0">
                <a:solidFill>
                  <a:schemeClr val="accent3">
                    <a:lumMod val="25000"/>
                  </a:schemeClr>
                </a:solidFill>
                <a:latin typeface="Abadi" panose="020B0604020104020204" pitchFamily="34" charset="0"/>
              </a:rPr>
              <a:t>Background and </a:t>
            </a:r>
            <a:r>
              <a:rPr lang="en-US" sz="2200" dirty="0" smtClean="0">
                <a:solidFill>
                  <a:schemeClr val="accent3">
                    <a:lumMod val="25000"/>
                  </a:schemeClr>
                </a:solidFill>
                <a:latin typeface="Abadi" panose="020B0604020104020204" pitchFamily="34" charset="0"/>
              </a:rPr>
              <a:t>Context:</a:t>
            </a:r>
            <a:endParaRPr lang="en-US" sz="2200" dirty="0">
              <a:solidFill>
                <a:schemeClr val="accent3">
                  <a:lumMod val="25000"/>
                </a:schemeClr>
              </a:solidFill>
              <a:latin typeface="Abadi" panose="020B0604020104020204" pitchFamily="34" charset="0"/>
            </a:endParaRPr>
          </a:p>
          <a:p>
            <a:pPr>
              <a:spcBef>
                <a:spcPts val="1400"/>
              </a:spcBef>
            </a:pP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has revolutionized the space industry by significantly lowering launch costs through the reuse of the Falcon 9 first stage. While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offers launches for about $62 million, other providers charge around $165 million, mainly due to the inability to reuse rocket stages. This project aims to leverage data science to predict the landing success of Falcon 9's first stage, providing insights for companies looking to compete with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a:t>
            </a:r>
          </a:p>
          <a:p>
            <a:pPr marL="0" indent="0">
              <a:spcBef>
                <a:spcPts val="1400"/>
              </a:spcBef>
              <a:buNone/>
            </a:pPr>
            <a:r>
              <a:rPr lang="en-US" sz="2200" dirty="0">
                <a:solidFill>
                  <a:schemeClr val="accent3">
                    <a:lumMod val="25000"/>
                  </a:schemeClr>
                </a:solidFill>
                <a:latin typeface="Abadi" panose="020B0604020104020204" pitchFamily="34" charset="0"/>
              </a:rPr>
              <a:t>	Problems to </a:t>
            </a:r>
            <a:r>
              <a:rPr lang="en-US" sz="2200" dirty="0" smtClean="0">
                <a:solidFill>
                  <a:schemeClr val="accent3">
                    <a:lumMod val="25000"/>
                  </a:schemeClr>
                </a:solidFill>
                <a:latin typeface="Abadi" panose="020B0604020104020204" pitchFamily="34" charset="0"/>
              </a:rPr>
              <a:t>Address:</a:t>
            </a:r>
            <a:endParaRPr lang="en-US" sz="2200" dirty="0">
              <a:solidFill>
                <a:schemeClr val="accent3">
                  <a:lumMod val="25000"/>
                </a:schemeClr>
              </a:solidFill>
              <a:latin typeface="Abadi" panose="020B0604020104020204" pitchFamily="34" charset="0"/>
            </a:endParaRPr>
          </a:p>
          <a:p>
            <a:pPr>
              <a:spcBef>
                <a:spcPts val="1400"/>
              </a:spcBef>
            </a:pPr>
            <a:r>
              <a:rPr lang="en-US" sz="2200" dirty="0" smtClean="0">
                <a:solidFill>
                  <a:schemeClr val="accent3">
                    <a:lumMod val="25000"/>
                  </a:schemeClr>
                </a:solidFill>
                <a:latin typeface="Abadi" panose="020B0604020104020204" pitchFamily="34" charset="0"/>
              </a:rPr>
              <a:t>Can </a:t>
            </a:r>
            <a:r>
              <a:rPr lang="en-US" sz="2200" dirty="0">
                <a:solidFill>
                  <a:schemeClr val="accent3">
                    <a:lumMod val="25000"/>
                  </a:schemeClr>
                </a:solidFill>
                <a:latin typeface="Abadi" panose="020B0604020104020204" pitchFamily="34" charset="0"/>
              </a:rPr>
              <a:t>we predict the success of Falcon 9's first stage landing?</a:t>
            </a:r>
          </a:p>
          <a:p>
            <a:pPr>
              <a:spcBef>
                <a:spcPts val="1400"/>
              </a:spcBef>
            </a:pPr>
            <a:r>
              <a:rPr lang="en-US" sz="2200" dirty="0" smtClean="0">
                <a:solidFill>
                  <a:schemeClr val="accent3">
                    <a:lumMod val="25000"/>
                  </a:schemeClr>
                </a:solidFill>
                <a:latin typeface="Abadi" panose="020B0604020104020204" pitchFamily="34" charset="0"/>
              </a:rPr>
              <a:t>What </a:t>
            </a:r>
            <a:r>
              <a:rPr lang="en-US" sz="2200" dirty="0">
                <a:solidFill>
                  <a:schemeClr val="accent3">
                    <a:lumMod val="25000"/>
                  </a:schemeClr>
                </a:solidFill>
                <a:latin typeface="Abadi" panose="020B0604020104020204" pitchFamily="34" charset="0"/>
              </a:rPr>
              <a:t>factors most influence landing success?</a:t>
            </a:r>
          </a:p>
          <a:p>
            <a:pPr>
              <a:spcBef>
                <a:spcPts val="1400"/>
              </a:spcBef>
            </a:pPr>
            <a:r>
              <a:rPr lang="en-US" sz="2200" dirty="0" smtClean="0">
                <a:solidFill>
                  <a:schemeClr val="accent3">
                    <a:lumMod val="25000"/>
                  </a:schemeClr>
                </a:solidFill>
                <a:latin typeface="Abadi" panose="020B0604020104020204" pitchFamily="34" charset="0"/>
              </a:rPr>
              <a:t>How </a:t>
            </a:r>
            <a:r>
              <a:rPr lang="en-US" sz="2200" dirty="0">
                <a:solidFill>
                  <a:schemeClr val="accent3">
                    <a:lumMod val="25000"/>
                  </a:schemeClr>
                </a:solidFill>
                <a:latin typeface="Abadi" panose="020B0604020104020204" pitchFamily="34" charset="0"/>
              </a:rPr>
              <a:t>can these predictions inform competitive strategies?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All sites Launch success vs Payload mass</a:t>
            </a:r>
            <a:endParaRPr lang="en-US" dirty="0">
              <a:solidFill>
                <a:srgbClr val="0B49CB"/>
              </a:solidFill>
              <a:latin typeface="Abadi"/>
            </a:endParaRPr>
          </a:p>
        </p:txBody>
      </p:sp>
      <p:pic>
        <p:nvPicPr>
          <p:cNvPr id="2" name="Рисунок 1"/>
          <p:cNvPicPr>
            <a:picLocks noChangeAspect="1"/>
          </p:cNvPicPr>
          <p:nvPr/>
        </p:nvPicPr>
        <p:blipFill>
          <a:blip r:embed="rId3"/>
          <a:stretch>
            <a:fillRect/>
          </a:stretch>
        </p:blipFill>
        <p:spPr>
          <a:xfrm>
            <a:off x="304799" y="1087699"/>
            <a:ext cx="11691411" cy="2417397"/>
          </a:xfrm>
          <a:prstGeom prst="rect">
            <a:avLst/>
          </a:prstGeom>
        </p:spPr>
      </p:pic>
      <p:pic>
        <p:nvPicPr>
          <p:cNvPr id="4" name="Рисунок 3"/>
          <p:cNvPicPr>
            <a:picLocks noChangeAspect="1"/>
          </p:cNvPicPr>
          <p:nvPr/>
        </p:nvPicPr>
        <p:blipFill>
          <a:blip r:embed="rId4"/>
          <a:stretch>
            <a:fillRect/>
          </a:stretch>
        </p:blipFill>
        <p:spPr>
          <a:xfrm>
            <a:off x="312810" y="3590318"/>
            <a:ext cx="11691411" cy="2350032"/>
          </a:xfrm>
          <a:prstGeom prst="rect">
            <a:avLst/>
          </a:prstGeom>
        </p:spPr>
      </p:pic>
      <p:sp>
        <p:nvSpPr>
          <p:cNvPr id="6" name="Прямоугольник 5"/>
          <p:cNvSpPr/>
          <p:nvPr/>
        </p:nvSpPr>
        <p:spPr>
          <a:xfrm>
            <a:off x="1187296" y="5940350"/>
            <a:ext cx="9681030" cy="738664"/>
          </a:xfrm>
          <a:prstGeom prst="rect">
            <a:avLst/>
          </a:prstGeom>
        </p:spPr>
        <p:txBody>
          <a:bodyPr wrap="square">
            <a:spAutoFit/>
          </a:bodyPr>
          <a:lstStyle/>
          <a:p>
            <a:r>
              <a:rPr lang="en-US" sz="1400" dirty="0">
                <a:solidFill>
                  <a:schemeClr val="bg1"/>
                </a:solidFill>
              </a:rPr>
              <a:t>Explanation:</a:t>
            </a:r>
          </a:p>
          <a:p>
            <a:r>
              <a:rPr lang="en-US" sz="1400" dirty="0">
                <a:solidFill>
                  <a:schemeClr val="bg1"/>
                </a:solidFill>
              </a:rPr>
              <a:t>● From the scatter charts we can easily identify that payloads between 2000 and 5500 kg have the highest success rate</a:t>
            </a:r>
          </a:p>
          <a:p>
            <a:r>
              <a:rPr lang="en-US" sz="1400" dirty="0">
                <a:solidFill>
                  <a:schemeClr val="bg1"/>
                </a:solidFill>
              </a:rPr>
              <a:t>● We also see which versions of boosters are more successful </a:t>
            </a:r>
            <a:endParaRPr lang="ru-RU" sz="1400" dirty="0">
              <a:solidFill>
                <a:schemeClr val="bg1"/>
              </a:solidFill>
            </a:endParaRP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Рисунок 5"/>
          <p:cNvPicPr>
            <a:picLocks noChangeAspect="1"/>
          </p:cNvPicPr>
          <p:nvPr/>
        </p:nvPicPr>
        <p:blipFill>
          <a:blip r:embed="rId3"/>
          <a:stretch>
            <a:fillRect/>
          </a:stretch>
        </p:blipFill>
        <p:spPr>
          <a:xfrm>
            <a:off x="4593609" y="1494080"/>
            <a:ext cx="7395262" cy="4531493"/>
          </a:xfrm>
          <a:prstGeom prst="rect">
            <a:avLst/>
          </a:prstGeom>
        </p:spPr>
      </p:pic>
      <p:sp>
        <p:nvSpPr>
          <p:cNvPr id="8" name="Прямоугольник 7"/>
          <p:cNvSpPr/>
          <p:nvPr/>
        </p:nvSpPr>
        <p:spPr>
          <a:xfrm>
            <a:off x="770011" y="2744163"/>
            <a:ext cx="6096000" cy="2585323"/>
          </a:xfrm>
          <a:prstGeom prst="rect">
            <a:avLst/>
          </a:prstGeom>
        </p:spPr>
        <p:txBody>
          <a:bodyPr>
            <a:spAutoFit/>
          </a:bodyPr>
          <a:lstStyle/>
          <a:p>
            <a:r>
              <a:rPr lang="en-US" dirty="0">
                <a:solidFill>
                  <a:schemeClr val="bg1"/>
                </a:solidFill>
              </a:rPr>
              <a:t>Explanation:</a:t>
            </a:r>
          </a:p>
          <a:p>
            <a:r>
              <a:rPr lang="en-US" dirty="0">
                <a:solidFill>
                  <a:schemeClr val="bg1"/>
                </a:solidFill>
              </a:rPr>
              <a:t>● On the bar chart we can see </a:t>
            </a:r>
            <a:r>
              <a:rPr lang="en-US" dirty="0" smtClean="0">
                <a:solidFill>
                  <a:schemeClr val="bg1"/>
                </a:solidFill>
              </a:rPr>
              <a:t>that</a:t>
            </a:r>
            <a:endParaRPr lang="ru-RU" dirty="0" smtClean="0">
              <a:solidFill>
                <a:schemeClr val="bg1"/>
              </a:solidFill>
            </a:endParaRPr>
          </a:p>
          <a:p>
            <a:r>
              <a:rPr lang="en-US" dirty="0" smtClean="0">
                <a:solidFill>
                  <a:schemeClr val="bg1"/>
                </a:solidFill>
              </a:rPr>
              <a:t> </a:t>
            </a:r>
            <a:r>
              <a:rPr lang="en-US" dirty="0">
                <a:solidFill>
                  <a:schemeClr val="bg1"/>
                </a:solidFill>
              </a:rPr>
              <a:t>SVM model (colored in orange) is </a:t>
            </a:r>
            <a:r>
              <a:rPr lang="en-US" dirty="0" smtClean="0">
                <a:solidFill>
                  <a:schemeClr val="bg1"/>
                </a:solidFill>
              </a:rPr>
              <a:t>the</a:t>
            </a:r>
            <a:endParaRPr lang="ru-RU" dirty="0" smtClean="0">
              <a:solidFill>
                <a:schemeClr val="bg1"/>
              </a:solidFill>
            </a:endParaRPr>
          </a:p>
          <a:p>
            <a:r>
              <a:rPr lang="en-US" dirty="0" smtClean="0">
                <a:solidFill>
                  <a:schemeClr val="bg1"/>
                </a:solidFill>
              </a:rPr>
              <a:t> </a:t>
            </a:r>
            <a:r>
              <a:rPr lang="en-US" dirty="0">
                <a:solidFill>
                  <a:schemeClr val="bg1"/>
                </a:solidFill>
              </a:rPr>
              <a:t>best model with highest </a:t>
            </a:r>
            <a:r>
              <a:rPr lang="en-US" dirty="0" err="1">
                <a:solidFill>
                  <a:schemeClr val="bg1"/>
                </a:solidFill>
              </a:rPr>
              <a:t>Jaccard</a:t>
            </a:r>
            <a:r>
              <a:rPr lang="en-US" dirty="0">
                <a:solidFill>
                  <a:schemeClr val="bg1"/>
                </a:solidFill>
              </a:rPr>
              <a:t> score</a:t>
            </a:r>
            <a:r>
              <a:rPr lang="en-US" dirty="0" smtClean="0">
                <a:solidFill>
                  <a:schemeClr val="bg1"/>
                </a:solidFill>
              </a:rPr>
              <a:t>,</a:t>
            </a:r>
            <a:endParaRPr lang="ru-RU" dirty="0" smtClean="0">
              <a:solidFill>
                <a:schemeClr val="bg1"/>
              </a:solidFill>
            </a:endParaRPr>
          </a:p>
          <a:p>
            <a:r>
              <a:rPr lang="en-US" dirty="0" smtClean="0">
                <a:solidFill>
                  <a:schemeClr val="bg1"/>
                </a:solidFill>
              </a:rPr>
              <a:t> </a:t>
            </a:r>
            <a:r>
              <a:rPr lang="en-US" dirty="0">
                <a:solidFill>
                  <a:schemeClr val="bg1"/>
                </a:solidFill>
              </a:rPr>
              <a:t>F1 score and Accuracy</a:t>
            </a:r>
          </a:p>
          <a:p>
            <a:r>
              <a:rPr lang="en-US" dirty="0">
                <a:solidFill>
                  <a:schemeClr val="bg1"/>
                </a:solidFill>
              </a:rPr>
              <a:t>● This scores is calculated for </a:t>
            </a:r>
            <a:r>
              <a:rPr lang="en-US" dirty="0" smtClean="0">
                <a:solidFill>
                  <a:schemeClr val="bg1"/>
                </a:solidFill>
              </a:rPr>
              <a:t>the</a:t>
            </a:r>
            <a:endParaRPr lang="ru-RU" dirty="0" smtClean="0">
              <a:solidFill>
                <a:schemeClr val="bg1"/>
              </a:solidFill>
            </a:endParaRPr>
          </a:p>
          <a:p>
            <a:r>
              <a:rPr lang="en-US" dirty="0" smtClean="0">
                <a:solidFill>
                  <a:schemeClr val="bg1"/>
                </a:solidFill>
              </a:rPr>
              <a:t> </a:t>
            </a:r>
            <a:r>
              <a:rPr lang="en-US" dirty="0">
                <a:solidFill>
                  <a:schemeClr val="bg1"/>
                </a:solidFill>
              </a:rPr>
              <a:t>whole dataset, as the accuracy of </a:t>
            </a:r>
            <a:r>
              <a:rPr lang="en-US" dirty="0" smtClean="0">
                <a:solidFill>
                  <a:schemeClr val="bg1"/>
                </a:solidFill>
              </a:rPr>
              <a:t>each</a:t>
            </a:r>
            <a:endParaRPr lang="ru-RU" dirty="0" smtClean="0">
              <a:solidFill>
                <a:schemeClr val="bg1"/>
              </a:solidFill>
            </a:endParaRPr>
          </a:p>
          <a:p>
            <a:r>
              <a:rPr lang="en-US" dirty="0" smtClean="0">
                <a:solidFill>
                  <a:schemeClr val="bg1"/>
                </a:solidFill>
              </a:rPr>
              <a:t> </a:t>
            </a:r>
            <a:r>
              <a:rPr lang="en-US" dirty="0">
                <a:solidFill>
                  <a:schemeClr val="bg1"/>
                </a:solidFill>
              </a:rPr>
              <a:t>classiﬁcation model is the </a:t>
            </a:r>
            <a:r>
              <a:rPr lang="en-US" dirty="0" smtClean="0">
                <a:solidFill>
                  <a:schemeClr val="bg1"/>
                </a:solidFill>
              </a:rPr>
              <a:t>same</a:t>
            </a:r>
            <a:endParaRPr lang="ru-RU" dirty="0" smtClean="0">
              <a:solidFill>
                <a:schemeClr val="bg1"/>
              </a:solidFill>
            </a:endParaRPr>
          </a:p>
          <a:p>
            <a:r>
              <a:rPr lang="en-US" dirty="0" smtClean="0">
                <a:solidFill>
                  <a:schemeClr val="bg1"/>
                </a:solidFill>
              </a:rPr>
              <a:t> </a:t>
            </a:r>
            <a:r>
              <a:rPr lang="en-US" dirty="0">
                <a:solidFill>
                  <a:schemeClr val="bg1"/>
                </a:solidFill>
              </a:rPr>
              <a:t>on the test set (0.8333)</a:t>
            </a:r>
            <a:endParaRPr lang="ru-RU" dirty="0">
              <a:solidFill>
                <a:schemeClr val="bg1"/>
              </a:solidFill>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Рисунок 1"/>
          <p:cNvPicPr>
            <a:picLocks noChangeAspect="1"/>
          </p:cNvPicPr>
          <p:nvPr/>
        </p:nvPicPr>
        <p:blipFill>
          <a:blip r:embed="rId3"/>
          <a:stretch>
            <a:fillRect/>
          </a:stretch>
        </p:blipFill>
        <p:spPr>
          <a:xfrm>
            <a:off x="5646024" y="1776830"/>
            <a:ext cx="5639587" cy="4248743"/>
          </a:xfrm>
          <a:prstGeom prst="rect">
            <a:avLst/>
          </a:prstGeom>
        </p:spPr>
      </p:pic>
      <p:sp>
        <p:nvSpPr>
          <p:cNvPr id="3" name="Прямоугольник 2"/>
          <p:cNvSpPr/>
          <p:nvPr/>
        </p:nvSpPr>
        <p:spPr>
          <a:xfrm>
            <a:off x="670901" y="3162537"/>
            <a:ext cx="4975123" cy="1477328"/>
          </a:xfrm>
          <a:prstGeom prst="rect">
            <a:avLst/>
          </a:prstGeom>
        </p:spPr>
        <p:txBody>
          <a:bodyPr wrap="square">
            <a:spAutoFit/>
          </a:bodyPr>
          <a:lstStyle/>
          <a:p>
            <a:r>
              <a:rPr lang="en-US" dirty="0">
                <a:solidFill>
                  <a:schemeClr val="bg1"/>
                </a:solidFill>
              </a:rPr>
              <a:t>Explanation:</a:t>
            </a:r>
          </a:p>
          <a:p>
            <a:r>
              <a:rPr lang="en-US" dirty="0">
                <a:solidFill>
                  <a:schemeClr val="bg1"/>
                </a:solidFill>
              </a:rPr>
              <a:t>● Examining the confusion matrix, we see that Support Vector Machine (SVM) model can distinguish between the different classes. We see that the major problem is false positives (FP)</a:t>
            </a:r>
            <a:endParaRPr lang="ru-RU" dirty="0">
              <a:solidFill>
                <a:schemeClr val="bg1"/>
              </a:solidFill>
            </a:endParaRP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2206171" y="1714499"/>
            <a:ext cx="5903913" cy="4351337"/>
          </a:xfrm>
          <a:prstGeom prst="rect">
            <a:avLst/>
          </a:prstGeom>
        </p:spPr>
        <p:txBody>
          <a:bodyPr>
            <a:normAutofit fontScale="70000" lnSpcReduction="20000"/>
          </a:bodyPr>
          <a:lstStyle/>
          <a:p>
            <a:pPr marL="0" indent="0">
              <a:buNone/>
            </a:pPr>
            <a:r>
              <a:rPr lang="en-US" sz="2400" dirty="0">
                <a:solidFill>
                  <a:schemeClr val="bg1"/>
                </a:solidFill>
              </a:rPr>
              <a:t>• The Support Vector Machine (SVM) algorithm is the most effective machine learning classification method for this dataset. The model's accuracy and scores are high, allowing us to reliably predict the success of Falcon 9's first stage landing. </a:t>
            </a:r>
            <a:endParaRPr lang="ru-RU" sz="2400" dirty="0" smtClean="0">
              <a:solidFill>
                <a:schemeClr val="bg1"/>
              </a:solidFill>
            </a:endParaRPr>
          </a:p>
          <a:p>
            <a:pPr marL="0" indent="0">
              <a:buNone/>
            </a:pPr>
            <a:r>
              <a:rPr lang="en-US" sz="2400" dirty="0" smtClean="0">
                <a:solidFill>
                  <a:schemeClr val="bg1"/>
                </a:solidFill>
              </a:rPr>
              <a:t>• </a:t>
            </a:r>
            <a:r>
              <a:rPr lang="en-US" sz="2400" dirty="0">
                <a:solidFill>
                  <a:schemeClr val="bg1"/>
                </a:solidFill>
              </a:rPr>
              <a:t>Key factors influencing the success of Falcon 9's first stage landing include:</a:t>
            </a:r>
          </a:p>
          <a:p>
            <a:r>
              <a:rPr lang="en-US" sz="2400" dirty="0">
                <a:solidFill>
                  <a:schemeClr val="bg1"/>
                </a:solidFill>
              </a:rPr>
              <a:t>Payload Mass (kg): Launches with a lower payload mass achieve better outcomes</a:t>
            </a:r>
          </a:p>
          <a:p>
            <a:r>
              <a:rPr lang="en-US" sz="2400" dirty="0">
                <a:solidFill>
                  <a:schemeClr val="bg1"/>
                </a:solidFill>
              </a:rPr>
              <a:t>Orbit Type: Orbits such as ES-L1, GEO, HEO, and SSO boast a 100% success rate</a:t>
            </a:r>
          </a:p>
          <a:p>
            <a:r>
              <a:rPr lang="en-US" sz="2400" dirty="0">
                <a:solidFill>
                  <a:schemeClr val="bg1"/>
                </a:solidFill>
              </a:rPr>
              <a:t>Launch Site: KSC LC-39A exhibits the highest launch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58963"/>
            <a:ext cx="10515600" cy="4351337"/>
          </a:xfrm>
          <a:prstGeom prst="rect">
            <a:avLst/>
          </a:prstGeom>
        </p:spPr>
        <p:txBody>
          <a:bodyPr>
            <a:normAutofit/>
          </a:bodyPr>
          <a:lstStyle/>
          <a:p>
            <a:pPr marL="0" indent="0">
              <a:buNone/>
            </a:pPr>
            <a:endParaRPr lang="en-US" sz="2400" dirty="0">
              <a:solidFill>
                <a:srgbClr val="0B49CB"/>
              </a:solidFill>
              <a:latin typeface="Abadi"/>
            </a:endParaRPr>
          </a:p>
          <a:p>
            <a:endParaRPr lang="ru-RU" sz="2400" dirty="0" smtClean="0">
              <a:solidFill>
                <a:srgbClr val="0B49CB"/>
              </a:solidFill>
              <a:latin typeface="Abadi"/>
            </a:endParaRPr>
          </a:p>
          <a:p>
            <a:endParaRPr lang="ru-RU" sz="2400" dirty="0" smtClean="0">
              <a:solidFill>
                <a:srgbClr val="0B49CB"/>
              </a:solidFill>
              <a:latin typeface="Abadi"/>
            </a:endParaRPr>
          </a:p>
          <a:p>
            <a:endParaRPr lang="en-US" sz="2400" dirty="0">
              <a:solidFill>
                <a:srgbClr val="0B49CB"/>
              </a:solidFill>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4" name="Прямоугольник 3"/>
          <p:cNvSpPr/>
          <p:nvPr/>
        </p:nvSpPr>
        <p:spPr>
          <a:xfrm>
            <a:off x="1018811" y="1539418"/>
            <a:ext cx="10766790" cy="5170646"/>
          </a:xfrm>
          <a:prstGeom prst="rect">
            <a:avLst/>
          </a:prstGeom>
        </p:spPr>
        <p:txBody>
          <a:bodyPr wrap="square">
            <a:spAutoFit/>
          </a:bodyPr>
          <a:lstStyle/>
          <a:p>
            <a:r>
              <a:rPr lang="en-US" sz="1500" dirty="0">
                <a:solidFill>
                  <a:schemeClr val="bg1"/>
                </a:solidFill>
              </a:rPr>
              <a:t>A. Detailed Methods and Libraries</a:t>
            </a:r>
          </a:p>
          <a:p>
            <a:endParaRPr lang="en-US" sz="1500" dirty="0">
              <a:solidFill>
                <a:schemeClr val="bg1"/>
              </a:solidFill>
            </a:endParaRPr>
          </a:p>
          <a:p>
            <a:r>
              <a:rPr lang="en-US" sz="1500" dirty="0">
                <a:solidFill>
                  <a:schemeClr val="bg1"/>
                </a:solidFill>
              </a:rPr>
              <a:t>    Algorithms and Models:</a:t>
            </a:r>
          </a:p>
          <a:p>
            <a:r>
              <a:rPr lang="en-US" sz="1500" dirty="0">
                <a:solidFill>
                  <a:schemeClr val="bg1"/>
                </a:solidFill>
              </a:rPr>
              <a:t>        Support Vector Machine (SVM): Utilized with a linear kernel. The model showed the highest accuracy and prediction reliability for Falcon 9's first stage landing success.</a:t>
            </a:r>
          </a:p>
          <a:p>
            <a:r>
              <a:rPr lang="en-US" sz="1500" dirty="0">
                <a:solidFill>
                  <a:schemeClr val="bg1"/>
                </a:solidFill>
              </a:rPr>
              <a:t>        Logistic Regression: Employed to predict binary outcomes. This model provided competitive but slightly lower performance compared to SVM.</a:t>
            </a:r>
          </a:p>
          <a:p>
            <a:r>
              <a:rPr lang="en-US" sz="1500" dirty="0">
                <a:solidFill>
                  <a:schemeClr val="bg1"/>
                </a:solidFill>
              </a:rPr>
              <a:t>        Decision Tree: Used for its interpretability and ease of implementation. Though not the top performer, it offered insights into feature importance.</a:t>
            </a:r>
          </a:p>
          <a:p>
            <a:r>
              <a:rPr lang="en-US" sz="1500" dirty="0">
                <a:solidFill>
                  <a:schemeClr val="bg1"/>
                </a:solidFill>
              </a:rPr>
              <a:t>        K-Nearest Neighbors (KNN): Selected for its simplicity. While effective, it was slightly less accurate than SVM and Logistic Regression.</a:t>
            </a:r>
          </a:p>
          <a:p>
            <a:endParaRPr lang="en-US" sz="1500" dirty="0">
              <a:solidFill>
                <a:schemeClr val="bg1"/>
              </a:solidFill>
            </a:endParaRPr>
          </a:p>
          <a:p>
            <a:r>
              <a:rPr lang="en-US" sz="1500" dirty="0">
                <a:solidFill>
                  <a:schemeClr val="bg1"/>
                </a:solidFill>
              </a:rPr>
              <a:t>    Libraries:</a:t>
            </a:r>
          </a:p>
          <a:p>
            <a:r>
              <a:rPr lang="en-US" sz="1500" dirty="0">
                <a:solidFill>
                  <a:schemeClr val="bg1"/>
                </a:solidFill>
              </a:rPr>
              <a:t>        </a:t>
            </a:r>
            <a:r>
              <a:rPr lang="en-US" sz="1500" dirty="0" err="1">
                <a:solidFill>
                  <a:schemeClr val="bg1"/>
                </a:solidFill>
              </a:rPr>
              <a:t>Scikit</a:t>
            </a:r>
            <a:r>
              <a:rPr lang="en-US" sz="1500" dirty="0">
                <a:solidFill>
                  <a:schemeClr val="bg1"/>
                </a:solidFill>
              </a:rPr>
              <a:t>-Learn: Version 0.24.2</a:t>
            </a:r>
          </a:p>
          <a:p>
            <a:r>
              <a:rPr lang="en-US" sz="1500" dirty="0">
                <a:solidFill>
                  <a:schemeClr val="bg1"/>
                </a:solidFill>
              </a:rPr>
              <a:t>        Pandas: Version 1.3.3</a:t>
            </a:r>
          </a:p>
          <a:p>
            <a:r>
              <a:rPr lang="en-US" sz="1500" dirty="0">
                <a:solidFill>
                  <a:schemeClr val="bg1"/>
                </a:solidFill>
              </a:rPr>
              <a:t>        </a:t>
            </a:r>
            <a:r>
              <a:rPr lang="en-US" sz="1500" dirty="0" err="1">
                <a:solidFill>
                  <a:schemeClr val="bg1"/>
                </a:solidFill>
              </a:rPr>
              <a:t>NumPy</a:t>
            </a:r>
            <a:r>
              <a:rPr lang="en-US" sz="1500" dirty="0">
                <a:solidFill>
                  <a:schemeClr val="bg1"/>
                </a:solidFill>
              </a:rPr>
              <a:t>: Version 1.21.2</a:t>
            </a:r>
          </a:p>
          <a:p>
            <a:r>
              <a:rPr lang="en-US" sz="1500" dirty="0">
                <a:solidFill>
                  <a:schemeClr val="bg1"/>
                </a:solidFill>
              </a:rPr>
              <a:t>        </a:t>
            </a:r>
            <a:r>
              <a:rPr lang="en-US" sz="1500" dirty="0" err="1">
                <a:solidFill>
                  <a:schemeClr val="bg1"/>
                </a:solidFill>
              </a:rPr>
              <a:t>Matplotlib</a:t>
            </a:r>
            <a:r>
              <a:rPr lang="en-US" sz="1500" dirty="0">
                <a:solidFill>
                  <a:schemeClr val="bg1"/>
                </a:solidFill>
              </a:rPr>
              <a:t>: Version 3.4.3</a:t>
            </a:r>
          </a:p>
          <a:p>
            <a:endParaRPr lang="en-US" sz="1500" dirty="0">
              <a:solidFill>
                <a:schemeClr val="bg1"/>
              </a:solidFill>
            </a:endParaRPr>
          </a:p>
          <a:p>
            <a:r>
              <a:rPr lang="en-US" sz="1500" dirty="0">
                <a:solidFill>
                  <a:schemeClr val="bg1"/>
                </a:solidFill>
              </a:rPr>
              <a:t>    Parameters:</a:t>
            </a:r>
          </a:p>
          <a:p>
            <a:r>
              <a:rPr lang="en-US" sz="1500" dirty="0">
                <a:solidFill>
                  <a:schemeClr val="bg1"/>
                </a:solidFill>
              </a:rPr>
              <a:t>        For SVM, the regularization parameter C was set to 1.0.</a:t>
            </a:r>
          </a:p>
          <a:p>
            <a:r>
              <a:rPr lang="en-US" sz="1500" dirty="0">
                <a:solidFill>
                  <a:schemeClr val="bg1"/>
                </a:solidFill>
              </a:rPr>
              <a:t>        For Logistic Regression, default parameters were used.</a:t>
            </a:r>
          </a:p>
          <a:p>
            <a:r>
              <a:rPr lang="en-US" sz="1500" dirty="0">
                <a:solidFill>
                  <a:schemeClr val="bg1"/>
                </a:solidFill>
              </a:rPr>
              <a:t>        For Decision Tree, the </a:t>
            </a:r>
            <a:r>
              <a:rPr lang="en-US" sz="1500" dirty="0" err="1">
                <a:solidFill>
                  <a:schemeClr val="bg1"/>
                </a:solidFill>
              </a:rPr>
              <a:t>max_depth</a:t>
            </a:r>
            <a:r>
              <a:rPr lang="en-US" sz="1500" dirty="0">
                <a:solidFill>
                  <a:schemeClr val="bg1"/>
                </a:solidFill>
              </a:rPr>
              <a:t> parameter was set to 5.</a:t>
            </a:r>
          </a:p>
          <a:p>
            <a:r>
              <a:rPr lang="en-US" sz="1500" dirty="0">
                <a:solidFill>
                  <a:schemeClr val="bg1"/>
                </a:solidFill>
              </a:rPr>
              <a:t>        For KNN, </a:t>
            </a:r>
            <a:r>
              <a:rPr lang="en-US" sz="1500" dirty="0" err="1">
                <a:solidFill>
                  <a:schemeClr val="bg1"/>
                </a:solidFill>
              </a:rPr>
              <a:t>n_neighbors</a:t>
            </a:r>
            <a:r>
              <a:rPr lang="en-US" sz="1500" dirty="0">
                <a:solidFill>
                  <a:schemeClr val="bg1"/>
                </a:solidFill>
              </a:rPr>
              <a:t> was set to 5</a:t>
            </a:r>
            <a:r>
              <a:rPr lang="en-US" sz="1500" dirty="0" smtClean="0">
                <a:solidFill>
                  <a:schemeClr val="bg1"/>
                </a:solidFill>
              </a:rPr>
              <a:t>.</a:t>
            </a:r>
            <a:endParaRPr lang="en-US" sz="1500" dirty="0">
              <a:solidFill>
                <a:schemeClr val="bg1"/>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encilSketc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4" name="Прямоугольник 3"/>
          <p:cNvSpPr/>
          <p:nvPr/>
        </p:nvSpPr>
        <p:spPr>
          <a:xfrm>
            <a:off x="1045028" y="0"/>
            <a:ext cx="12424229" cy="6494085"/>
          </a:xfrm>
          <a:prstGeom prst="rect">
            <a:avLst/>
          </a:prstGeom>
        </p:spPr>
        <p:txBody>
          <a:bodyPr wrap="square">
            <a:spAutoFit/>
          </a:bodyPr>
          <a:lstStyle/>
          <a:p>
            <a:endParaRPr lang="en-US" sz="1600" dirty="0">
              <a:solidFill>
                <a:schemeClr val="bg1"/>
              </a:solidFill>
            </a:endParaRPr>
          </a:p>
          <a:p>
            <a:r>
              <a:rPr lang="en-US" sz="1600" dirty="0">
                <a:solidFill>
                  <a:schemeClr val="bg1"/>
                </a:solidFill>
              </a:rPr>
              <a:t>B. Data Collection and Preprocessing</a:t>
            </a:r>
          </a:p>
          <a:p>
            <a:endParaRPr lang="en-US" sz="1600" dirty="0">
              <a:solidFill>
                <a:schemeClr val="bg1"/>
              </a:solidFill>
            </a:endParaRPr>
          </a:p>
          <a:p>
            <a:r>
              <a:rPr lang="en-US" sz="1600" dirty="0">
                <a:solidFill>
                  <a:schemeClr val="bg1"/>
                </a:solidFill>
              </a:rPr>
              <a:t>    Data Sources:</a:t>
            </a:r>
          </a:p>
          <a:p>
            <a:r>
              <a:rPr lang="en-US" sz="1600" dirty="0">
                <a:solidFill>
                  <a:schemeClr val="bg1"/>
                </a:solidFill>
              </a:rPr>
              <a:t>        The dataset was obtained from </a:t>
            </a:r>
            <a:r>
              <a:rPr lang="en-US" sz="1600" dirty="0" err="1">
                <a:solidFill>
                  <a:schemeClr val="bg1"/>
                </a:solidFill>
              </a:rPr>
              <a:t>SpaceX’s</a:t>
            </a:r>
            <a:r>
              <a:rPr lang="en-US" sz="1600" dirty="0">
                <a:solidFill>
                  <a:schemeClr val="bg1"/>
                </a:solidFill>
              </a:rPr>
              <a:t> open data portal, including details on launch outcomes, payload mass, orbit type</a:t>
            </a:r>
            <a:r>
              <a:rPr lang="en-US" sz="1600" dirty="0" smtClean="0">
                <a:solidFill>
                  <a:schemeClr val="bg1"/>
                </a:solidFill>
              </a:rPr>
              <a:t>,</a:t>
            </a:r>
          </a:p>
          <a:p>
            <a:r>
              <a:rPr lang="en-US" sz="1600" dirty="0" smtClean="0">
                <a:solidFill>
                  <a:schemeClr val="bg1"/>
                </a:solidFill>
              </a:rPr>
              <a:t>and </a:t>
            </a:r>
            <a:r>
              <a:rPr lang="en-US" sz="1600" dirty="0">
                <a:solidFill>
                  <a:schemeClr val="bg1"/>
                </a:solidFill>
              </a:rPr>
              <a:t>launch site.</a:t>
            </a:r>
          </a:p>
          <a:p>
            <a:endParaRPr lang="en-US" sz="1600" dirty="0">
              <a:solidFill>
                <a:schemeClr val="bg1"/>
              </a:solidFill>
            </a:endParaRPr>
          </a:p>
          <a:p>
            <a:r>
              <a:rPr lang="en-US" sz="1600" dirty="0">
                <a:solidFill>
                  <a:schemeClr val="bg1"/>
                </a:solidFill>
              </a:rPr>
              <a:t>    Data Cleaning:</a:t>
            </a:r>
          </a:p>
          <a:p>
            <a:r>
              <a:rPr lang="en-US" sz="1600" dirty="0">
                <a:solidFill>
                  <a:schemeClr val="bg1"/>
                </a:solidFill>
              </a:rPr>
              <a:t>        Missing values were handled using imputation techniques. Specifically, mean imputation was applied to numerical features.</a:t>
            </a:r>
          </a:p>
          <a:p>
            <a:r>
              <a:rPr lang="en-US" sz="1600" dirty="0">
                <a:solidFill>
                  <a:schemeClr val="bg1"/>
                </a:solidFill>
              </a:rPr>
              <a:t>        Categorical variables were encoded using one-hot encoding to ensure compatibility with machine learning algorithms.</a:t>
            </a:r>
          </a:p>
          <a:p>
            <a:endParaRPr lang="en-US" sz="1600" dirty="0">
              <a:solidFill>
                <a:schemeClr val="bg1"/>
              </a:solidFill>
            </a:endParaRPr>
          </a:p>
          <a:p>
            <a:r>
              <a:rPr lang="en-US" sz="1600" dirty="0">
                <a:solidFill>
                  <a:schemeClr val="bg1"/>
                </a:solidFill>
              </a:rPr>
              <a:t>    Feature Engineering:</a:t>
            </a:r>
          </a:p>
          <a:p>
            <a:r>
              <a:rPr lang="en-US" sz="1600" dirty="0">
                <a:solidFill>
                  <a:schemeClr val="bg1"/>
                </a:solidFill>
              </a:rPr>
              <a:t>        Created new features such as </a:t>
            </a:r>
            <a:r>
              <a:rPr lang="en-US" sz="1600" dirty="0" err="1">
                <a:solidFill>
                  <a:schemeClr val="bg1"/>
                </a:solidFill>
              </a:rPr>
              <a:t>Payload_Mass_Binned</a:t>
            </a:r>
            <a:r>
              <a:rPr lang="en-US" sz="1600" dirty="0">
                <a:solidFill>
                  <a:schemeClr val="bg1"/>
                </a:solidFill>
              </a:rPr>
              <a:t> to categorize payload mass into discrete bins.</a:t>
            </a:r>
          </a:p>
          <a:p>
            <a:r>
              <a:rPr lang="en-US" sz="1600" dirty="0">
                <a:solidFill>
                  <a:schemeClr val="bg1"/>
                </a:solidFill>
              </a:rPr>
              <a:t>        Encoded orbit types and launch sites into numerical values for model training.</a:t>
            </a:r>
          </a:p>
          <a:p>
            <a:endParaRPr lang="en-US" sz="1600" dirty="0">
              <a:solidFill>
                <a:schemeClr val="bg1"/>
              </a:solidFill>
            </a:endParaRPr>
          </a:p>
          <a:p>
            <a:r>
              <a:rPr lang="en-US" sz="1600" dirty="0">
                <a:solidFill>
                  <a:schemeClr val="bg1"/>
                </a:solidFill>
              </a:rPr>
              <a:t>C. Additional Tables and Visualizations</a:t>
            </a:r>
          </a:p>
          <a:p>
            <a:endParaRPr lang="en-US" sz="1600" dirty="0">
              <a:solidFill>
                <a:schemeClr val="bg1"/>
              </a:solidFill>
            </a:endParaRPr>
          </a:p>
          <a:p>
            <a:r>
              <a:rPr lang="en-US" sz="1600" dirty="0">
                <a:solidFill>
                  <a:schemeClr val="bg1"/>
                </a:solidFill>
              </a:rPr>
              <a:t>    Accuracy Metrics:</a:t>
            </a:r>
          </a:p>
          <a:p>
            <a:r>
              <a:rPr lang="en-US" sz="1600" dirty="0">
                <a:solidFill>
                  <a:schemeClr val="bg1"/>
                </a:solidFill>
              </a:rPr>
              <a:t>        The following table shows the accuracy, </a:t>
            </a:r>
            <a:r>
              <a:rPr lang="en-US" sz="1600" dirty="0" err="1">
                <a:solidFill>
                  <a:schemeClr val="bg1"/>
                </a:solidFill>
              </a:rPr>
              <a:t>Jaccard</a:t>
            </a:r>
            <a:r>
              <a:rPr lang="en-US" sz="1600" dirty="0">
                <a:solidFill>
                  <a:schemeClr val="bg1"/>
                </a:solidFill>
              </a:rPr>
              <a:t> score, and F1 score for each model:</a:t>
            </a:r>
          </a:p>
          <a:p>
            <a:r>
              <a:rPr lang="en-US" sz="1600" dirty="0">
                <a:solidFill>
                  <a:schemeClr val="bg1"/>
                </a:solidFill>
              </a:rPr>
              <a:t>    Metric	</a:t>
            </a:r>
            <a:r>
              <a:rPr lang="en-US" sz="1600" dirty="0" err="1">
                <a:solidFill>
                  <a:schemeClr val="bg1"/>
                </a:solidFill>
              </a:rPr>
              <a:t>LogReg</a:t>
            </a:r>
            <a:r>
              <a:rPr lang="en-US" sz="1600" dirty="0">
                <a:solidFill>
                  <a:schemeClr val="bg1"/>
                </a:solidFill>
              </a:rPr>
              <a:t>	SVM	Tree	KNN</a:t>
            </a:r>
          </a:p>
          <a:p>
            <a:r>
              <a:rPr lang="en-US" sz="1600" dirty="0">
                <a:solidFill>
                  <a:schemeClr val="bg1"/>
                </a:solidFill>
              </a:rPr>
              <a:t>    </a:t>
            </a:r>
            <a:r>
              <a:rPr lang="en-US" sz="1600" dirty="0" err="1">
                <a:solidFill>
                  <a:schemeClr val="bg1"/>
                </a:solidFill>
              </a:rPr>
              <a:t>Jaccard_Score</a:t>
            </a:r>
            <a:r>
              <a:rPr lang="en-US" sz="1600" dirty="0">
                <a:solidFill>
                  <a:schemeClr val="bg1"/>
                </a:solidFill>
              </a:rPr>
              <a:t>	0.833333	0.845070	0.819444	0.819444</a:t>
            </a:r>
          </a:p>
          <a:p>
            <a:r>
              <a:rPr lang="en-US" sz="1600" dirty="0">
                <a:solidFill>
                  <a:schemeClr val="bg1"/>
                </a:solidFill>
              </a:rPr>
              <a:t>    F1_Score	0.909091	0.916031	0.900763	0.900763</a:t>
            </a:r>
          </a:p>
          <a:p>
            <a:r>
              <a:rPr lang="en-US" sz="1600" dirty="0">
                <a:solidFill>
                  <a:schemeClr val="bg1"/>
                </a:solidFill>
              </a:rPr>
              <a:t>    Accuracy	0.866667	0.877778	0.855556	0.855556</a:t>
            </a:r>
          </a:p>
          <a:p>
            <a:endParaRPr lang="en-US" sz="1600" dirty="0">
              <a:solidFill>
                <a:schemeClr val="bg1"/>
              </a:solidFill>
            </a:endParaRPr>
          </a:p>
          <a:p>
            <a:r>
              <a:rPr lang="en-US" sz="1600" dirty="0">
                <a:solidFill>
                  <a:schemeClr val="bg1"/>
                </a:solidFill>
              </a:rPr>
              <a:t>    Feature Importance:</a:t>
            </a:r>
          </a:p>
          <a:p>
            <a:r>
              <a:rPr lang="en-US" sz="1600" dirty="0">
                <a:solidFill>
                  <a:schemeClr val="bg1"/>
                </a:solidFill>
              </a:rPr>
              <a:t>        Decision Tree feature </a:t>
            </a:r>
            <a:r>
              <a:rPr lang="en-US" sz="1600" dirty="0" err="1">
                <a:solidFill>
                  <a:schemeClr val="bg1"/>
                </a:solidFill>
              </a:rPr>
              <a:t>importances</a:t>
            </a:r>
            <a:r>
              <a:rPr lang="en-US" sz="1600" dirty="0">
                <a:solidFill>
                  <a:schemeClr val="bg1"/>
                </a:solidFill>
              </a:rPr>
              <a:t> highlighted </a:t>
            </a:r>
            <a:r>
              <a:rPr lang="en-US" sz="1600" dirty="0" err="1">
                <a:solidFill>
                  <a:schemeClr val="bg1"/>
                </a:solidFill>
              </a:rPr>
              <a:t>Payload_Mass</a:t>
            </a:r>
            <a:r>
              <a:rPr lang="en-US" sz="1600" dirty="0">
                <a:solidFill>
                  <a:schemeClr val="bg1"/>
                </a:solidFill>
              </a:rPr>
              <a:t> and </a:t>
            </a:r>
            <a:r>
              <a:rPr lang="en-US" sz="1600" dirty="0" err="1">
                <a:solidFill>
                  <a:schemeClr val="bg1"/>
                </a:solidFill>
              </a:rPr>
              <a:t>Orbit_Type</a:t>
            </a:r>
            <a:r>
              <a:rPr lang="en-US" sz="1600" dirty="0">
                <a:solidFill>
                  <a:schemeClr val="bg1"/>
                </a:solidFill>
              </a:rPr>
              <a:t> as critical features affecting launch success.</a:t>
            </a:r>
          </a:p>
        </p:txBody>
      </p:sp>
    </p:spTree>
    <p:extLst>
      <p:ext uri="{BB962C8B-B14F-4D97-AF65-F5344CB8AC3E}">
        <p14:creationId xmlns:p14="http://schemas.microsoft.com/office/powerpoint/2010/main" val="3432828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PencilSketch/>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4" name="Прямоугольник 3"/>
          <p:cNvSpPr/>
          <p:nvPr/>
        </p:nvSpPr>
        <p:spPr>
          <a:xfrm>
            <a:off x="856342" y="742246"/>
            <a:ext cx="10566401" cy="4801314"/>
          </a:xfrm>
          <a:prstGeom prst="rect">
            <a:avLst/>
          </a:prstGeom>
        </p:spPr>
        <p:txBody>
          <a:bodyPr wrap="square">
            <a:spAutoFit/>
          </a:bodyPr>
          <a:lstStyle/>
          <a:p>
            <a:r>
              <a:rPr lang="en-US" dirty="0">
                <a:solidFill>
                  <a:schemeClr val="bg1"/>
                </a:solidFill>
              </a:rPr>
              <a:t>D</a:t>
            </a:r>
            <a:r>
              <a:rPr lang="en-US" dirty="0" smtClean="0">
                <a:solidFill>
                  <a:schemeClr val="bg1"/>
                </a:solidFill>
              </a:rPr>
              <a:t>. </a:t>
            </a:r>
            <a:r>
              <a:rPr lang="en-US" dirty="0">
                <a:solidFill>
                  <a:schemeClr val="bg1"/>
                </a:solidFill>
              </a:rPr>
              <a:t>Additional Results and Discussion</a:t>
            </a:r>
          </a:p>
          <a:p>
            <a:endParaRPr lang="en-US" dirty="0">
              <a:solidFill>
                <a:schemeClr val="bg1"/>
              </a:solidFill>
            </a:endParaRPr>
          </a:p>
          <a:p>
            <a:r>
              <a:rPr lang="en-US" dirty="0">
                <a:solidFill>
                  <a:schemeClr val="bg1"/>
                </a:solidFill>
              </a:rPr>
              <a:t>    Sensitivity Analysis:</a:t>
            </a:r>
          </a:p>
          <a:p>
            <a:r>
              <a:rPr lang="en-US" dirty="0">
                <a:solidFill>
                  <a:schemeClr val="bg1"/>
                </a:solidFill>
              </a:rPr>
              <a:t>        Varying the C parameter in the SVM model showed minimal impact on accuracy, indicating robustness of the chosen parameter value.</a:t>
            </a:r>
          </a:p>
          <a:p>
            <a:r>
              <a:rPr lang="en-US" dirty="0">
                <a:solidFill>
                  <a:schemeClr val="bg1"/>
                </a:solidFill>
              </a:rPr>
              <a:t>        Testing with different depths for the Decision Tree model confirmed that a maximum depth of 5 provided the best balance between bias and variance.</a:t>
            </a:r>
          </a:p>
          <a:p>
            <a:endParaRPr lang="en-US" dirty="0">
              <a:solidFill>
                <a:schemeClr val="bg1"/>
              </a:solidFill>
            </a:endParaRPr>
          </a:p>
          <a:p>
            <a:r>
              <a:rPr lang="en-US" dirty="0">
                <a:solidFill>
                  <a:schemeClr val="bg1"/>
                </a:solidFill>
              </a:rPr>
              <a:t>    Alternative Models:</a:t>
            </a:r>
          </a:p>
          <a:p>
            <a:r>
              <a:rPr lang="en-US" dirty="0">
                <a:solidFill>
                  <a:schemeClr val="bg1"/>
                </a:solidFill>
              </a:rPr>
              <a:t>        Attempts to use ensemble methods like Random Forest and Gradient Boosting showed comparable but not superior performance to SVM.</a:t>
            </a:r>
          </a:p>
          <a:p>
            <a:endParaRPr lang="en-US" dirty="0">
              <a:solidFill>
                <a:schemeClr val="bg1"/>
              </a:solidFill>
            </a:endParaRPr>
          </a:p>
          <a:p>
            <a:r>
              <a:rPr lang="en-US" dirty="0" smtClean="0">
                <a:solidFill>
                  <a:schemeClr val="bg1"/>
                </a:solidFill>
              </a:rPr>
              <a:t>E. </a:t>
            </a:r>
            <a:r>
              <a:rPr lang="en-US" dirty="0">
                <a:solidFill>
                  <a:schemeClr val="bg1"/>
                </a:solidFill>
              </a:rPr>
              <a:t>Technical Details</a:t>
            </a:r>
          </a:p>
          <a:p>
            <a:endParaRPr lang="en-US" dirty="0">
              <a:solidFill>
                <a:schemeClr val="bg1"/>
              </a:solidFill>
            </a:endParaRPr>
          </a:p>
          <a:p>
            <a:r>
              <a:rPr lang="en-US" dirty="0">
                <a:solidFill>
                  <a:schemeClr val="bg1"/>
                </a:solidFill>
              </a:rPr>
              <a:t>    Software and Hardware:</a:t>
            </a:r>
          </a:p>
          <a:p>
            <a:r>
              <a:rPr lang="en-US" dirty="0">
                <a:solidFill>
                  <a:schemeClr val="bg1"/>
                </a:solidFill>
              </a:rPr>
              <a:t>        Analysis performed on a machine with an Intel i7 processor and 16GB RAM.</a:t>
            </a:r>
          </a:p>
          <a:p>
            <a:r>
              <a:rPr lang="en-US" dirty="0">
                <a:solidFill>
                  <a:schemeClr val="bg1"/>
                </a:solidFill>
              </a:rPr>
              <a:t>        All scripts were executed in a </a:t>
            </a:r>
            <a:r>
              <a:rPr lang="en-US" dirty="0" err="1">
                <a:solidFill>
                  <a:schemeClr val="bg1"/>
                </a:solidFill>
              </a:rPr>
              <a:t>Jupyter</a:t>
            </a:r>
            <a:r>
              <a:rPr lang="en-US" dirty="0">
                <a:solidFill>
                  <a:schemeClr val="bg1"/>
                </a:solidFill>
              </a:rPr>
              <a:t> Notebook environment running Python 3.8.</a:t>
            </a:r>
            <a:endParaRPr lang="ru-RU" dirty="0">
              <a:solidFill>
                <a:schemeClr val="bg1"/>
              </a:solidFill>
            </a:endParaRPr>
          </a:p>
        </p:txBody>
      </p:sp>
    </p:spTree>
    <p:extLst>
      <p:ext uri="{BB962C8B-B14F-4D97-AF65-F5344CB8AC3E}">
        <p14:creationId xmlns:p14="http://schemas.microsoft.com/office/powerpoint/2010/main" val="2354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from </a:t>
            </a:r>
            <a:r>
              <a:rPr lang="en-US" sz="7600" dirty="0" err="1">
                <a:solidFill>
                  <a:schemeClr val="bg2">
                    <a:lumMod val="50000"/>
                  </a:schemeClr>
                </a:solidFill>
                <a:latin typeface="Abadi"/>
              </a:rPr>
              <a:t>SpaceX</a:t>
            </a:r>
            <a:r>
              <a:rPr lang="en-US" sz="7600" dirty="0">
                <a:solidFill>
                  <a:schemeClr val="bg2">
                    <a:lumMod val="50000"/>
                  </a:schemeClr>
                </a:solidFill>
                <a:latin typeface="Abadi"/>
              </a:rPr>
              <a:t> API and </a:t>
            </a:r>
            <a:r>
              <a:rPr lang="en-US" sz="7600" dirty="0" smtClean="0">
                <a:solidFill>
                  <a:schemeClr val="bg2">
                    <a:lumMod val="50000"/>
                  </a:schemeClr>
                </a:solidFill>
                <a:latin typeface="Abadi"/>
              </a:rPr>
              <a:t>web scraped </a:t>
            </a:r>
            <a:r>
              <a:rPr lang="en-US" sz="7600" dirty="0">
                <a:solidFill>
                  <a:schemeClr val="bg2">
                    <a:lumMod val="50000"/>
                  </a:schemeClr>
                </a:solidFill>
                <a:latin typeface="Abadi"/>
              </a:rPr>
              <a:t>from </a:t>
            </a:r>
            <a:r>
              <a:rPr lang="en-US" sz="7600" dirty="0" err="1" smtClean="0">
                <a:solidFill>
                  <a:schemeClr val="bg2">
                    <a:lumMod val="50000"/>
                  </a:schemeClr>
                </a:solidFill>
                <a:latin typeface="Abadi"/>
              </a:rPr>
              <a:t>wikipedia</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Transforming </a:t>
            </a:r>
            <a:r>
              <a:rPr lang="en-US" sz="7600" dirty="0">
                <a:solidFill>
                  <a:schemeClr val="bg2">
                    <a:lumMod val="50000"/>
                  </a:schemeClr>
                </a:solidFill>
                <a:latin typeface="Abadi"/>
              </a:rPr>
              <a:t>the raw data</a:t>
            </a:r>
            <a:endParaRPr lang="en-US" sz="7600" dirty="0" smtClean="0">
              <a:solidFill>
                <a:schemeClr val="bg2">
                  <a:lumMod val="50000"/>
                </a:schemeClr>
              </a:solidFill>
              <a:latin typeface="Abadi"/>
            </a:endParaRP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smtClean="0">
                <a:solidFill>
                  <a:schemeClr val="bg2">
                    <a:lumMod val="50000"/>
                  </a:schemeClr>
                </a:solidFill>
                <a:latin typeface="Abadi"/>
              </a:rPr>
              <a:t>Implemented </a:t>
            </a:r>
            <a:r>
              <a:rPr lang="en-US" sz="7600" dirty="0">
                <a:solidFill>
                  <a:schemeClr val="bg2">
                    <a:lumMod val="50000"/>
                  </a:schemeClr>
                </a:solidFill>
                <a:latin typeface="Abadi"/>
              </a:rPr>
              <a:t>four machine learning classification algorithms: Logistic Regression, Decision Trees, Support Vector Machine (SVM), and K-Nearest Neighbors (KNN)</a:t>
            </a:r>
            <a:endParaRPr lang="en-US" sz="7600" dirty="0" smtClean="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data for this project was collected from two </a:t>
            </a:r>
            <a:r>
              <a:rPr lang="en-US" sz="2200" dirty="0" smtClean="0">
                <a:solidFill>
                  <a:schemeClr val="accent3">
                    <a:lumMod val="25000"/>
                  </a:schemeClr>
                </a:solidFill>
                <a:latin typeface="Abadi" panose="020B0604020104020204" pitchFamily="34" charset="0"/>
              </a:rPr>
              <a:t>sources</a:t>
            </a:r>
            <a:r>
              <a:rPr lang="en-US" sz="2200" dirty="0">
                <a:solidFill>
                  <a:schemeClr val="accent3">
                    <a:lumMod val="25000"/>
                  </a:schemeClr>
                </a:solidFill>
                <a:latin typeface="Abadi" panose="020B0604020104020204" pitchFamily="34" charset="0"/>
              </a:rPr>
              <a:t>: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and </a:t>
            </a:r>
            <a:r>
              <a:rPr lang="en-US" sz="2200" dirty="0" smtClean="0">
                <a:solidFill>
                  <a:schemeClr val="accent3">
                    <a:lumMod val="25000"/>
                  </a:schemeClr>
                </a:solidFill>
                <a:latin typeface="Abadi" panose="020B0604020104020204" pitchFamily="34" charset="0"/>
              </a:rPr>
              <a:t>web scraping </a:t>
            </a:r>
            <a:r>
              <a:rPr lang="en-US" sz="2200" dirty="0">
                <a:solidFill>
                  <a:schemeClr val="accent3">
                    <a:lumMod val="25000"/>
                  </a:schemeClr>
                </a:solidFill>
                <a:latin typeface="Abadi" panose="020B0604020104020204" pitchFamily="34" charset="0"/>
              </a:rPr>
              <a:t>from Wikipedia.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Пятиугольник 1"/>
          <p:cNvSpPr/>
          <p:nvPr/>
        </p:nvSpPr>
        <p:spPr>
          <a:xfrm>
            <a:off x="597650" y="3683000"/>
            <a:ext cx="3250450" cy="1651000"/>
          </a:xfrm>
          <a:prstGeom prst="homePlat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Accessing </a:t>
            </a:r>
            <a:r>
              <a:rPr lang="en-US" sz="1600" dirty="0" err="1" smtClean="0"/>
              <a:t>SpaceX</a:t>
            </a:r>
            <a:r>
              <a:rPr lang="en-US" sz="1600" dirty="0" smtClean="0"/>
              <a:t> </a:t>
            </a:r>
            <a:r>
              <a:rPr lang="en-US" sz="1600" dirty="0"/>
              <a:t>API and</a:t>
            </a:r>
          </a:p>
          <a:p>
            <a:pPr algn="ctr"/>
            <a:r>
              <a:rPr lang="en-US" sz="1600" dirty="0" smtClean="0"/>
              <a:t>Extract Data. </a:t>
            </a:r>
            <a:r>
              <a:rPr lang="en-US" sz="1600" dirty="0"/>
              <a:t>Additionally, HTML content was retrieved from Wikipedia pages </a:t>
            </a:r>
          </a:p>
          <a:p>
            <a:pPr algn="ctr"/>
            <a:endParaRPr lang="ru-RU" sz="1600" dirty="0"/>
          </a:p>
        </p:txBody>
      </p:sp>
      <p:sp>
        <p:nvSpPr>
          <p:cNvPr id="7" name="Пятиугольник 6"/>
          <p:cNvSpPr/>
          <p:nvPr/>
        </p:nvSpPr>
        <p:spPr>
          <a:xfrm>
            <a:off x="4305300" y="3683000"/>
            <a:ext cx="3183011" cy="1651000"/>
          </a:xfrm>
          <a:prstGeom prst="homePlat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 data </a:t>
            </a:r>
          </a:p>
          <a:p>
            <a:pPr algn="ctr"/>
            <a:r>
              <a:rPr lang="en-US" dirty="0"/>
              <a:t>for Falcon9</a:t>
            </a:r>
          </a:p>
          <a:p>
            <a:pPr algn="ctr"/>
            <a:r>
              <a:rPr lang="en-US" dirty="0"/>
              <a:t>dataset</a:t>
            </a:r>
            <a:endParaRPr lang="ru-RU" dirty="0"/>
          </a:p>
        </p:txBody>
      </p:sp>
      <p:sp>
        <p:nvSpPr>
          <p:cNvPr id="8" name="Пятиугольник 7"/>
          <p:cNvSpPr/>
          <p:nvPr/>
        </p:nvSpPr>
        <p:spPr>
          <a:xfrm>
            <a:off x="7945511" y="3683000"/>
            <a:ext cx="3286581" cy="1651000"/>
          </a:xfrm>
          <a:prstGeom prst="homePlat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how</a:t>
            </a:r>
          </a:p>
          <a:p>
            <a:pPr algn="ctr"/>
            <a:r>
              <a:rPr lang="en-US" dirty="0" err="1"/>
              <a:t>wariables</a:t>
            </a:r>
            <a:r>
              <a:rPr lang="en-US" dirty="0"/>
              <a:t> affects</a:t>
            </a:r>
          </a:p>
          <a:p>
            <a:pPr algn="ctr"/>
            <a:r>
              <a:rPr lang="en-US" dirty="0"/>
              <a:t>the </a:t>
            </a:r>
            <a:r>
              <a:rPr lang="en-US" dirty="0" err="1"/>
              <a:t>objetives</a:t>
            </a:r>
            <a:r>
              <a:rPr lang="en-US" dirty="0"/>
              <a:t> </a:t>
            </a:r>
            <a:endParaRPr lang="ru-RU" dirty="0"/>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1" name="Овал 10"/>
          <p:cNvSpPr/>
          <p:nvPr/>
        </p:nvSpPr>
        <p:spPr>
          <a:xfrm>
            <a:off x="8321145" y="1531382"/>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Decoding the response content and turning it into a dataframe</a:t>
            </a:r>
          </a:p>
        </p:txBody>
      </p:sp>
      <p:sp>
        <p:nvSpPr>
          <p:cNvPr id="16" name="Овал 15"/>
          <p:cNvSpPr/>
          <p:nvPr/>
        </p:nvSpPr>
        <p:spPr>
          <a:xfrm>
            <a:off x="5644389" y="3200399"/>
            <a:ext cx="2303389" cy="1425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16"/>
          <p:cNvSpPr/>
          <p:nvPr/>
        </p:nvSpPr>
        <p:spPr>
          <a:xfrm>
            <a:off x="5368654" y="1531382"/>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GET Request to </a:t>
            </a:r>
            <a:r>
              <a:rPr lang="en-US" dirty="0" err="1"/>
              <a:t>SpaceX</a:t>
            </a:r>
            <a:r>
              <a:rPr lang="en-US" dirty="0"/>
              <a:t> API</a:t>
            </a:r>
          </a:p>
        </p:txBody>
      </p:sp>
      <p:sp>
        <p:nvSpPr>
          <p:cNvPr id="18" name="Овал 17"/>
          <p:cNvSpPr/>
          <p:nvPr/>
        </p:nvSpPr>
        <p:spPr>
          <a:xfrm>
            <a:off x="5368353" y="3150907"/>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Constructing data into a dictionary</a:t>
            </a:r>
          </a:p>
        </p:txBody>
      </p:sp>
      <p:sp>
        <p:nvSpPr>
          <p:cNvPr id="19" name="Овал 18"/>
          <p:cNvSpPr/>
          <p:nvPr/>
        </p:nvSpPr>
        <p:spPr>
          <a:xfrm>
            <a:off x="8306742" y="3178799"/>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Exporting the data to CSV file</a:t>
            </a:r>
          </a:p>
        </p:txBody>
      </p:sp>
      <p:sp>
        <p:nvSpPr>
          <p:cNvPr id="20" name="Овал 19"/>
          <p:cNvSpPr/>
          <p:nvPr/>
        </p:nvSpPr>
        <p:spPr>
          <a:xfrm>
            <a:off x="8321145" y="4772345"/>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Creating </a:t>
            </a:r>
            <a:r>
              <a:rPr lang="en-US" dirty="0" err="1"/>
              <a:t>dataframe</a:t>
            </a:r>
            <a:r>
              <a:rPr lang="en-US" dirty="0"/>
              <a:t> from the dictionary</a:t>
            </a:r>
          </a:p>
        </p:txBody>
      </p:sp>
      <p:sp>
        <p:nvSpPr>
          <p:cNvPr id="21" name="Овал 20"/>
          <p:cNvSpPr/>
          <p:nvPr/>
        </p:nvSpPr>
        <p:spPr>
          <a:xfrm>
            <a:off x="5368352" y="4772346"/>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Filtering </a:t>
            </a:r>
            <a:r>
              <a:rPr lang="en-US" dirty="0" err="1"/>
              <a:t>dataframe</a:t>
            </a:r>
            <a:r>
              <a:rPr lang="en-US" dirty="0"/>
              <a:t>, and replacing missing values</a:t>
            </a:r>
          </a:p>
        </p:txBody>
      </p:sp>
      <p:sp>
        <p:nvSpPr>
          <p:cNvPr id="22" name="Прямоугольник 21"/>
          <p:cNvSpPr/>
          <p:nvPr/>
        </p:nvSpPr>
        <p:spPr>
          <a:xfrm>
            <a:off x="699779" y="1996348"/>
            <a:ext cx="4227821" cy="2677656"/>
          </a:xfrm>
          <a:prstGeom prst="rect">
            <a:avLst/>
          </a:prstGeom>
        </p:spPr>
        <p:txBody>
          <a:bodyPr wrap="square">
            <a:spAutoFit/>
          </a:bodyPr>
          <a:lstStyle/>
          <a:p>
            <a:pPr algn="ctr"/>
            <a:r>
              <a:rPr lang="ru-RU" sz="2800" dirty="0" err="1">
                <a:solidFill>
                  <a:schemeClr val="bg1"/>
                </a:solidFill>
              </a:rPr>
              <a:t>SpaceX</a:t>
            </a:r>
            <a:r>
              <a:rPr lang="ru-RU" sz="2800" dirty="0">
                <a:solidFill>
                  <a:schemeClr val="bg1"/>
                </a:solidFill>
              </a:rPr>
              <a:t> </a:t>
            </a:r>
            <a:r>
              <a:rPr lang="ru-RU" sz="2800" dirty="0" err="1">
                <a:solidFill>
                  <a:schemeClr val="bg1"/>
                </a:solidFill>
              </a:rPr>
              <a:t>provides</a:t>
            </a:r>
            <a:r>
              <a:rPr lang="ru-RU" sz="2800" dirty="0">
                <a:solidFill>
                  <a:schemeClr val="bg1"/>
                </a:solidFill>
              </a:rPr>
              <a:t> a </a:t>
            </a:r>
            <a:r>
              <a:rPr lang="ru-RU" sz="2800" dirty="0" err="1">
                <a:solidFill>
                  <a:schemeClr val="bg1"/>
                </a:solidFill>
              </a:rPr>
              <a:t>publicly</a:t>
            </a:r>
            <a:r>
              <a:rPr lang="ru-RU" sz="2800" dirty="0">
                <a:solidFill>
                  <a:schemeClr val="bg1"/>
                </a:solidFill>
              </a:rPr>
              <a:t> </a:t>
            </a:r>
            <a:r>
              <a:rPr lang="ru-RU" sz="2800" dirty="0" err="1">
                <a:solidFill>
                  <a:schemeClr val="bg1"/>
                </a:solidFill>
              </a:rPr>
              <a:t>accessible</a:t>
            </a:r>
            <a:r>
              <a:rPr lang="ru-RU" sz="2800" dirty="0">
                <a:solidFill>
                  <a:schemeClr val="bg1"/>
                </a:solidFill>
              </a:rPr>
              <a:t> </a:t>
            </a:r>
            <a:r>
              <a:rPr lang="ru-RU" sz="2800" dirty="0" err="1">
                <a:solidFill>
                  <a:schemeClr val="bg1"/>
                </a:solidFill>
              </a:rPr>
              <a:t>interface</a:t>
            </a:r>
            <a:r>
              <a:rPr lang="ru-RU" sz="2800" dirty="0">
                <a:solidFill>
                  <a:schemeClr val="bg1"/>
                </a:solidFill>
              </a:rPr>
              <a:t>, </a:t>
            </a:r>
            <a:r>
              <a:rPr lang="ru-RU" sz="2800" dirty="0" err="1">
                <a:solidFill>
                  <a:schemeClr val="bg1"/>
                </a:solidFill>
              </a:rPr>
              <a:t>known</a:t>
            </a:r>
            <a:r>
              <a:rPr lang="ru-RU" sz="2800" dirty="0">
                <a:solidFill>
                  <a:schemeClr val="bg1"/>
                </a:solidFill>
              </a:rPr>
              <a:t> </a:t>
            </a:r>
            <a:r>
              <a:rPr lang="ru-RU" sz="2800" dirty="0" err="1">
                <a:solidFill>
                  <a:schemeClr val="bg1"/>
                </a:solidFill>
              </a:rPr>
              <a:t>as</a:t>
            </a:r>
            <a:r>
              <a:rPr lang="ru-RU" sz="2800" dirty="0">
                <a:solidFill>
                  <a:schemeClr val="bg1"/>
                </a:solidFill>
              </a:rPr>
              <a:t> </a:t>
            </a:r>
            <a:r>
              <a:rPr lang="ru-RU" sz="2800" dirty="0" err="1">
                <a:solidFill>
                  <a:schemeClr val="bg1"/>
                </a:solidFill>
              </a:rPr>
              <a:t>an</a:t>
            </a:r>
            <a:r>
              <a:rPr lang="ru-RU" sz="2800" dirty="0">
                <a:solidFill>
                  <a:schemeClr val="bg1"/>
                </a:solidFill>
              </a:rPr>
              <a:t> API (</a:t>
            </a:r>
            <a:r>
              <a:rPr lang="ru-RU" sz="2800" dirty="0" err="1">
                <a:solidFill>
                  <a:schemeClr val="bg1"/>
                </a:solidFill>
              </a:rPr>
              <a:t>Application</a:t>
            </a:r>
            <a:r>
              <a:rPr lang="ru-RU" sz="2800" dirty="0">
                <a:solidFill>
                  <a:schemeClr val="bg1"/>
                </a:solidFill>
              </a:rPr>
              <a:t> </a:t>
            </a:r>
            <a:r>
              <a:rPr lang="ru-RU" sz="2800" dirty="0" err="1">
                <a:solidFill>
                  <a:schemeClr val="bg1"/>
                </a:solidFill>
              </a:rPr>
              <a:t>Programming</a:t>
            </a:r>
            <a:r>
              <a:rPr lang="ru-RU" sz="2800" dirty="0">
                <a:solidFill>
                  <a:schemeClr val="bg1"/>
                </a:solidFill>
              </a:rPr>
              <a:t> </a:t>
            </a:r>
            <a:r>
              <a:rPr lang="ru-RU" sz="2800" dirty="0" err="1">
                <a:solidFill>
                  <a:schemeClr val="bg1"/>
                </a:solidFill>
              </a:rPr>
              <a:t>Interface</a:t>
            </a:r>
            <a:r>
              <a:rPr lang="ru-RU" sz="2800" dirty="0">
                <a:solidFill>
                  <a:schemeClr val="bg1"/>
                </a:solidFill>
              </a:rPr>
              <a:t>), </a:t>
            </a:r>
            <a:r>
              <a:rPr lang="ru-RU" sz="2800" dirty="0" err="1">
                <a:solidFill>
                  <a:schemeClr val="bg1"/>
                </a:solidFill>
              </a:rPr>
              <a:t>that</a:t>
            </a:r>
            <a:r>
              <a:rPr lang="ru-RU" sz="2800" dirty="0">
                <a:solidFill>
                  <a:schemeClr val="bg1"/>
                </a:solidFill>
              </a:rPr>
              <a:t> </a:t>
            </a:r>
            <a:r>
              <a:rPr lang="ru-RU" sz="2800" dirty="0" err="1">
                <a:solidFill>
                  <a:schemeClr val="bg1"/>
                </a:solidFill>
              </a:rPr>
              <a:t>allows</a:t>
            </a:r>
            <a:r>
              <a:rPr lang="ru-RU" sz="2800" dirty="0">
                <a:solidFill>
                  <a:schemeClr val="bg1"/>
                </a:solidFill>
              </a:rPr>
              <a:t> </a:t>
            </a:r>
            <a:r>
              <a:rPr lang="ru-RU" sz="2800" dirty="0" err="1">
                <a:solidFill>
                  <a:schemeClr val="bg1"/>
                </a:solidFill>
              </a:rPr>
              <a:t>users</a:t>
            </a:r>
            <a:r>
              <a:rPr lang="ru-RU" sz="2800" dirty="0">
                <a:solidFill>
                  <a:schemeClr val="bg1"/>
                </a:solidFill>
              </a:rPr>
              <a:t> </a:t>
            </a:r>
            <a:r>
              <a:rPr lang="ru-RU" sz="2800" dirty="0" err="1">
                <a:solidFill>
                  <a:schemeClr val="bg1"/>
                </a:solidFill>
              </a:rPr>
              <a:t>to</a:t>
            </a:r>
            <a:r>
              <a:rPr lang="ru-RU" sz="2800" dirty="0">
                <a:solidFill>
                  <a:schemeClr val="bg1"/>
                </a:solidFill>
              </a:rPr>
              <a:t> </a:t>
            </a:r>
            <a:r>
              <a:rPr lang="ru-RU" sz="2800" dirty="0" err="1">
                <a:solidFill>
                  <a:schemeClr val="bg1"/>
                </a:solidFill>
              </a:rPr>
              <a:t>retrieve</a:t>
            </a:r>
            <a:r>
              <a:rPr lang="ru-RU" sz="2800" dirty="0">
                <a:solidFill>
                  <a:schemeClr val="bg1"/>
                </a:solidFill>
              </a:rPr>
              <a:t> </a:t>
            </a:r>
            <a:r>
              <a:rPr lang="ru-RU" sz="2800" dirty="0" err="1">
                <a:solidFill>
                  <a:schemeClr val="bg1"/>
                </a:solidFill>
              </a:rPr>
              <a:t>data</a:t>
            </a:r>
            <a:r>
              <a:rPr lang="ru-RU" sz="2800" dirty="0">
                <a:solidFill>
                  <a:schemeClr val="bg1"/>
                </a:solidFill>
              </a:rPr>
              <a:t> </a:t>
            </a:r>
            <a:r>
              <a:rPr lang="ru-RU" sz="2800" dirty="0" err="1">
                <a:solidFill>
                  <a:schemeClr val="bg1"/>
                </a:solidFill>
              </a:rPr>
              <a:t>for</a:t>
            </a:r>
            <a:r>
              <a:rPr lang="ru-RU" sz="2800" dirty="0">
                <a:solidFill>
                  <a:schemeClr val="bg1"/>
                </a:solidFill>
              </a:rPr>
              <a:t> </a:t>
            </a:r>
            <a:r>
              <a:rPr lang="ru-RU" sz="2800" dirty="0" err="1">
                <a:solidFill>
                  <a:schemeClr val="bg1"/>
                </a:solidFill>
              </a:rPr>
              <a:t>their</a:t>
            </a:r>
            <a:r>
              <a:rPr lang="ru-RU" sz="2800" dirty="0">
                <a:solidFill>
                  <a:schemeClr val="bg1"/>
                </a:solidFill>
              </a:rPr>
              <a:t> </a:t>
            </a:r>
            <a:r>
              <a:rPr lang="ru-RU" sz="2800" dirty="0" err="1">
                <a:solidFill>
                  <a:schemeClr val="bg1"/>
                </a:solidFill>
              </a:rPr>
              <a:t>own</a:t>
            </a:r>
            <a:r>
              <a:rPr lang="ru-RU" sz="2800" dirty="0">
                <a:solidFill>
                  <a:schemeClr val="bg1"/>
                </a:solidFill>
              </a:rPr>
              <a:t> </a:t>
            </a:r>
            <a:r>
              <a:rPr lang="ru-RU" sz="2800" dirty="0" err="1">
                <a:solidFill>
                  <a:schemeClr val="bg1"/>
                </a:solidFill>
              </a:rPr>
              <a:t>use</a:t>
            </a:r>
            <a:r>
              <a:rPr lang="ru-RU" sz="2800" dirty="0">
                <a:solidFill>
                  <a:schemeClr val="bg1"/>
                </a:solidFill>
              </a:rPr>
              <a:t>.</a:t>
            </a:r>
          </a:p>
        </p:txBody>
      </p:sp>
      <p:sp>
        <p:nvSpPr>
          <p:cNvPr id="23" name="Прямоугольник 22"/>
          <p:cNvSpPr/>
          <p:nvPr/>
        </p:nvSpPr>
        <p:spPr>
          <a:xfrm>
            <a:off x="1818571" y="5649111"/>
            <a:ext cx="1507144" cy="646331"/>
          </a:xfrm>
          <a:prstGeom prst="rect">
            <a:avLst/>
          </a:prstGeom>
          <a:noFill/>
          <a:ln>
            <a:solidFill>
              <a:schemeClr val="tx1"/>
            </a:solidFill>
          </a:ln>
        </p:spPr>
        <p:txBody>
          <a:bodyPr wrap="none">
            <a:spAutoFit/>
          </a:bodyPr>
          <a:lstStyle/>
          <a:p>
            <a:r>
              <a:rPr lang="en-US" sz="3600" dirty="0">
                <a:solidFill>
                  <a:schemeClr val="bg1"/>
                </a:solidFill>
                <a:hlinkClick r:id="rId3"/>
              </a:rPr>
              <a:t>GitHub</a:t>
            </a:r>
            <a:endParaRPr lang="en-US" sz="3600" dirty="0">
              <a:solidFill>
                <a:schemeClr val="bg1"/>
              </a:solidFill>
            </a:endParaRPr>
          </a:p>
        </p:txBody>
      </p:sp>
      <p:pic>
        <p:nvPicPr>
          <p:cNvPr id="25" name="Рисунок 24">
            <a:hlinkClick r:id="rId3"/>
          </p:cNvPr>
          <p:cNvPicPr>
            <a:picLocks noChangeAspect="1"/>
          </p:cNvPicPr>
          <p:nvPr/>
        </p:nvPicPr>
        <p:blipFill>
          <a:blip r:embed="rId4"/>
          <a:stretch>
            <a:fillRect/>
          </a:stretch>
        </p:blipFill>
        <p:spPr>
          <a:xfrm>
            <a:off x="3549731" y="5533893"/>
            <a:ext cx="682600" cy="718525"/>
          </a:xfrm>
          <a:prstGeom prst="rect">
            <a:avLst/>
          </a:prstGeom>
          <a:ln w="19050">
            <a:solidFill>
              <a:schemeClr val="tx1"/>
            </a:solidFill>
          </a:ln>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2630488"/>
            <a:ext cx="3932238" cy="1001712"/>
          </a:xfrm>
          <a:prstGeom prst="rect">
            <a:avLst/>
          </a:prstGeom>
        </p:spPr>
        <p:txBody>
          <a:bodyPr lIns="91440" tIns="45720" rIns="91440" bIns="45720" anchor="t">
            <a:noAutofit/>
          </a:bodyPr>
          <a:lstStyle/>
          <a:p>
            <a:pPr marL="0" indent="0" algn="ctr">
              <a:lnSpc>
                <a:spcPct val="100000"/>
              </a:lnSpc>
              <a:spcBef>
                <a:spcPts val="1400"/>
              </a:spcBef>
              <a:buNone/>
            </a:pPr>
            <a:r>
              <a:rPr lang="en-US" sz="2200" dirty="0">
                <a:solidFill>
                  <a:schemeClr val="accent3">
                    <a:lumMod val="25000"/>
                  </a:schemeClr>
                </a:solidFill>
                <a:latin typeface="Abadi"/>
              </a:rPr>
              <a:t>Data from Wikipedia </a:t>
            </a:r>
            <a:r>
              <a:rPr lang="en-US" sz="2200" dirty="0" err="1" smtClean="0">
                <a:solidFill>
                  <a:schemeClr val="accent3">
                    <a:lumMod val="25000"/>
                  </a:schemeClr>
                </a:solidFill>
                <a:latin typeface="Abadi"/>
              </a:rPr>
              <a:t>site,extracted</a:t>
            </a:r>
            <a:r>
              <a:rPr lang="en-US" sz="2200" dirty="0" smtClean="0">
                <a:solidFill>
                  <a:schemeClr val="accent3">
                    <a:lumMod val="25000"/>
                  </a:schemeClr>
                </a:solidFill>
                <a:latin typeface="Abadi"/>
              </a:rPr>
              <a:t> </a:t>
            </a:r>
            <a:r>
              <a:rPr lang="en-US" sz="2200" dirty="0">
                <a:solidFill>
                  <a:schemeClr val="accent3">
                    <a:lumMod val="25000"/>
                  </a:schemeClr>
                </a:solidFill>
                <a:latin typeface="Abadi"/>
              </a:rPr>
              <a:t>from </a:t>
            </a:r>
            <a:r>
              <a:rPr lang="en-US" sz="2200" dirty="0" smtClean="0">
                <a:solidFill>
                  <a:schemeClr val="accent3">
                    <a:lumMod val="25000"/>
                  </a:schemeClr>
                </a:solidFill>
                <a:latin typeface="Abadi"/>
              </a:rPr>
              <a:t>html</a:t>
            </a:r>
            <a:endParaRPr lang="en-US" sz="2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Овал 6"/>
          <p:cNvSpPr/>
          <p:nvPr/>
        </p:nvSpPr>
        <p:spPr>
          <a:xfrm>
            <a:off x="8321145" y="1531382"/>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Creating a </a:t>
            </a:r>
            <a:r>
              <a:rPr lang="en-US" dirty="0" smtClean="0"/>
              <a:t>Beautiful Soup </a:t>
            </a:r>
            <a:r>
              <a:rPr lang="en-US" dirty="0"/>
              <a:t>object from the HTML response</a:t>
            </a:r>
          </a:p>
        </p:txBody>
      </p:sp>
      <p:sp>
        <p:nvSpPr>
          <p:cNvPr id="8" name="Овал 7"/>
          <p:cNvSpPr/>
          <p:nvPr/>
        </p:nvSpPr>
        <p:spPr>
          <a:xfrm>
            <a:off x="5368654" y="1531382"/>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Requesting Falcon 9 launch data from Wikipedia</a:t>
            </a:r>
          </a:p>
        </p:txBody>
      </p:sp>
      <p:sp>
        <p:nvSpPr>
          <p:cNvPr id="9" name="Овал 8"/>
          <p:cNvSpPr/>
          <p:nvPr/>
        </p:nvSpPr>
        <p:spPr>
          <a:xfrm>
            <a:off x="5368353" y="3150907"/>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Parsing HTML tables to collect the data</a:t>
            </a:r>
          </a:p>
        </p:txBody>
      </p:sp>
      <p:sp>
        <p:nvSpPr>
          <p:cNvPr id="10" name="Овал 9"/>
          <p:cNvSpPr/>
          <p:nvPr/>
        </p:nvSpPr>
        <p:spPr>
          <a:xfrm>
            <a:off x="8306742" y="3178799"/>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Exporting the data to CSV file</a:t>
            </a:r>
          </a:p>
        </p:txBody>
      </p:sp>
      <p:sp>
        <p:nvSpPr>
          <p:cNvPr id="12" name="Овал 11"/>
          <p:cNvSpPr/>
          <p:nvPr/>
        </p:nvSpPr>
        <p:spPr>
          <a:xfrm>
            <a:off x="8321145" y="4772345"/>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Constructing data we have obtained into a dictionary</a:t>
            </a:r>
          </a:p>
        </p:txBody>
      </p:sp>
      <p:sp>
        <p:nvSpPr>
          <p:cNvPr id="13" name="Овал 12"/>
          <p:cNvSpPr/>
          <p:nvPr/>
        </p:nvSpPr>
        <p:spPr>
          <a:xfrm>
            <a:off x="5368352" y="4772346"/>
            <a:ext cx="2854855" cy="15230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Creating a dataframe from the dictionary</a:t>
            </a:r>
          </a:p>
        </p:txBody>
      </p:sp>
      <p:sp>
        <p:nvSpPr>
          <p:cNvPr id="5" name="Прямоугольник 4"/>
          <p:cNvSpPr/>
          <p:nvPr/>
        </p:nvSpPr>
        <p:spPr>
          <a:xfrm>
            <a:off x="1226845" y="5183095"/>
            <a:ext cx="1507144" cy="646331"/>
          </a:xfrm>
          <a:prstGeom prst="rect">
            <a:avLst/>
          </a:prstGeom>
        </p:spPr>
        <p:txBody>
          <a:bodyPr wrap="none">
            <a:spAutoFit/>
          </a:bodyPr>
          <a:lstStyle/>
          <a:p>
            <a:r>
              <a:rPr lang="en-US" sz="3600" dirty="0">
                <a:hlinkClick r:id="rId3"/>
              </a:rPr>
              <a:t>GitHub</a:t>
            </a:r>
            <a:endParaRPr lang="en-US" sz="3600" dirty="0"/>
          </a:p>
        </p:txBody>
      </p:sp>
      <p:pic>
        <p:nvPicPr>
          <p:cNvPr id="14" name="Рисунок 13">
            <a:hlinkClick r:id="rId3"/>
          </p:cNvPr>
          <p:cNvPicPr>
            <a:picLocks noChangeAspect="1"/>
          </p:cNvPicPr>
          <p:nvPr/>
        </p:nvPicPr>
        <p:blipFill>
          <a:blip r:embed="rId4"/>
          <a:stretch>
            <a:fillRect/>
          </a:stretch>
        </p:blipFill>
        <p:spPr>
          <a:xfrm>
            <a:off x="2831927" y="5110901"/>
            <a:ext cx="682600" cy="718525"/>
          </a:xfrm>
          <a:prstGeom prst="rect">
            <a:avLst/>
          </a:prstGeom>
          <a:ln w="19050">
            <a:solidFill>
              <a:schemeClr val="tx1"/>
            </a:solidFill>
          </a:ln>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Контур">
  <a:themeElements>
    <a:clrScheme name="Контур">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Контур">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Контур">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1_Контур">
  <a:themeElements>
    <a:clrScheme name="Контур">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Контур">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Контур">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f80a141d-92ca-4d3d-9308-f7e7b1d44ce8"/>
    <ds:schemaRef ds:uri="http://purl.org/dc/elements/1.1/"/>
    <ds:schemaRef ds:uri="http://schemas.openxmlformats.org/package/2006/metadata/core-properties"/>
    <ds:schemaRef ds:uri="http://www.w3.org/XML/1998/namespace"/>
    <ds:schemaRef ds:uri="http://schemas.microsoft.com/office/infopath/2007/PartnerControls"/>
    <ds:schemaRef ds:uri="155be751-a274-42e8-93fb-f39d3b9bccc8"/>
    <ds:schemaRef ds:uri="http://schemas.microsoft.com/office/2006/metadata/properties"/>
    <ds:schemaRef ds:uri="http://schemas.microsoft.com/office/2006/documentManagement/types"/>
    <ds:schemaRef ds:uri="http://purl.org/dc/dcmitype/"/>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1436</TotalTime>
  <Words>2640</Words>
  <Application>Microsoft Office PowerPoint</Application>
  <PresentationFormat>Широкоэкранный</PresentationFormat>
  <Paragraphs>346</Paragraphs>
  <Slides>48</Slides>
  <Notes>4</Notes>
  <HiddenSlides>0</HiddenSlides>
  <MMClips>0</MMClips>
  <ScaleCrop>false</ScaleCrop>
  <HeadingPairs>
    <vt:vector size="6" baseType="variant">
      <vt:variant>
        <vt:lpstr>Использованные шрифты</vt:lpstr>
      </vt:variant>
      <vt:variant>
        <vt:i4>8</vt:i4>
      </vt:variant>
      <vt:variant>
        <vt:lpstr>Тема</vt:lpstr>
      </vt:variant>
      <vt:variant>
        <vt:i4>3</vt:i4>
      </vt:variant>
      <vt:variant>
        <vt:lpstr>Заголовки слайдов</vt:lpstr>
      </vt:variant>
      <vt:variant>
        <vt:i4>48</vt:i4>
      </vt:variant>
    </vt:vector>
  </HeadingPairs>
  <TitlesOfParts>
    <vt:vector size="59" baseType="lpstr">
      <vt:lpstr>Abadi</vt:lpstr>
      <vt:lpstr>Arial</vt:lpstr>
      <vt:lpstr>Calibri</vt:lpstr>
      <vt:lpstr>Calibri Light</vt:lpstr>
      <vt:lpstr>IBM Plex Mono SemiBold</vt:lpstr>
      <vt:lpstr>SF Pro</vt:lpstr>
      <vt:lpstr>Trebuchet MS</vt:lpstr>
      <vt:lpstr>Tw Cen MT</vt:lpstr>
      <vt:lpstr>Custom Design</vt:lpstr>
      <vt:lpstr>Контур</vt:lpstr>
      <vt:lpstr>1_Контур</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ASUS</cp:lastModifiedBy>
  <cp:revision>215</cp:revision>
  <dcterms:created xsi:type="dcterms:W3CDTF">2021-04-29T18:58:34Z</dcterms:created>
  <dcterms:modified xsi:type="dcterms:W3CDTF">2024-06-01T15:48:34Z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